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3" r:id="rId2"/>
    <p:sldId id="257" r:id="rId3"/>
    <p:sldId id="274" r:id="rId4"/>
    <p:sldId id="260" r:id="rId5"/>
    <p:sldId id="275" r:id="rId6"/>
    <p:sldId id="259" r:id="rId7"/>
    <p:sldId id="276" r:id="rId8"/>
    <p:sldId id="272" r:id="rId9"/>
    <p:sldId id="277" r:id="rId10"/>
    <p:sldId id="278" r:id="rId11"/>
    <p:sldId id="279" r:id="rId12"/>
    <p:sldId id="261" r:id="rId13"/>
  </p:sldIdLst>
  <p:sldSz cx="12192000" cy="6858000"/>
  <p:notesSz cx="6858000" cy="9144000"/>
  <p:defaultText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438E"/>
    <a:srgbClr val="E8E6E7"/>
    <a:srgbClr val="C20E1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4660"/>
  </p:normalViewPr>
  <p:slideViewPr>
    <p:cSldViewPr snapToGrid="0">
      <p:cViewPr varScale="1">
        <p:scale>
          <a:sx n="47" d="100"/>
          <a:sy n="47" d="100"/>
        </p:scale>
        <p:origin x="53" y="883"/>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2.png>
</file>

<file path=ppt/media/image3.png>
</file>

<file path=ppt/media/image4.jpg>
</file>

<file path=ppt/media/image5.jpg>
</file>

<file path=ppt/media/image6.jpe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805B5D6-9A86-4DE4-898A-0EF436D07A47}"/>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O"/>
          </a:p>
        </p:txBody>
      </p:sp>
      <p:sp>
        <p:nvSpPr>
          <p:cNvPr id="3" name="Subtítulo 2">
            <a:extLst>
              <a:ext uri="{FF2B5EF4-FFF2-40B4-BE49-F238E27FC236}">
                <a16:creationId xmlns:a16="http://schemas.microsoft.com/office/drawing/2014/main" id="{D25CCA1B-1A8A-4224-AFB3-E0F6A1AC9E4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O"/>
          </a:p>
        </p:txBody>
      </p:sp>
      <p:sp>
        <p:nvSpPr>
          <p:cNvPr id="4" name="Marcador de fecha 3">
            <a:extLst>
              <a:ext uri="{FF2B5EF4-FFF2-40B4-BE49-F238E27FC236}">
                <a16:creationId xmlns:a16="http://schemas.microsoft.com/office/drawing/2014/main" id="{8580D02C-3C1E-452B-9022-6313A4C49C51}"/>
              </a:ext>
            </a:extLst>
          </p:cNvPr>
          <p:cNvSpPr>
            <a:spLocks noGrp="1"/>
          </p:cNvSpPr>
          <p:nvPr>
            <p:ph type="dt" sz="half" idx="10"/>
          </p:nvPr>
        </p:nvSpPr>
        <p:spPr/>
        <p:txBody>
          <a:bodyPr/>
          <a:lstStyle/>
          <a:p>
            <a:fld id="{7EC7A986-DA68-4C44-8E00-98E768F70284}" type="datetimeFigureOut">
              <a:rPr lang="es-CO" smtClean="0"/>
              <a:t>14/05/2025</a:t>
            </a:fld>
            <a:endParaRPr lang="es-CO"/>
          </a:p>
        </p:txBody>
      </p:sp>
      <p:sp>
        <p:nvSpPr>
          <p:cNvPr id="5" name="Marcador de pie de página 4">
            <a:extLst>
              <a:ext uri="{FF2B5EF4-FFF2-40B4-BE49-F238E27FC236}">
                <a16:creationId xmlns:a16="http://schemas.microsoft.com/office/drawing/2014/main" id="{D43C9CAA-57FF-40A1-8ED6-3DA72AB74A58}"/>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A52F3919-4093-4A37-86DC-B7095A116532}"/>
              </a:ext>
            </a:extLst>
          </p:cNvPr>
          <p:cNvSpPr>
            <a:spLocks noGrp="1"/>
          </p:cNvSpPr>
          <p:nvPr>
            <p:ph type="sldNum" sz="quarter" idx="12"/>
          </p:nvPr>
        </p:nvSpPr>
        <p:spPr/>
        <p:txBody>
          <a:bodyPr/>
          <a:lstStyle/>
          <a:p>
            <a:fld id="{E4227C0A-91BD-483D-A267-B15B19396287}" type="slidenum">
              <a:rPr lang="es-CO" smtClean="0"/>
              <a:t>‹Nº›</a:t>
            </a:fld>
            <a:endParaRPr lang="es-CO"/>
          </a:p>
        </p:txBody>
      </p:sp>
    </p:spTree>
    <p:extLst>
      <p:ext uri="{BB962C8B-B14F-4D97-AF65-F5344CB8AC3E}">
        <p14:creationId xmlns:p14="http://schemas.microsoft.com/office/powerpoint/2010/main" val="11281403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45C8C4-0EEB-4D34-8CB5-A2024D1A9E35}"/>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FA84D1F5-6E4D-4628-915A-6617FEBC62CF}"/>
              </a:ext>
            </a:extLst>
          </p:cNvPr>
          <p:cNvSpPr>
            <a:spLocks noGrp="1"/>
          </p:cNvSpPr>
          <p:nvPr>
            <p:ph type="body" orient="vert" idx="1"/>
          </p:nvPr>
        </p:nvSpPr>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B6F81944-6206-4CEE-8135-52ED84CDADC4}"/>
              </a:ext>
            </a:extLst>
          </p:cNvPr>
          <p:cNvSpPr>
            <a:spLocks noGrp="1"/>
          </p:cNvSpPr>
          <p:nvPr>
            <p:ph type="dt" sz="half" idx="10"/>
          </p:nvPr>
        </p:nvSpPr>
        <p:spPr/>
        <p:txBody>
          <a:bodyPr/>
          <a:lstStyle/>
          <a:p>
            <a:fld id="{7EC7A986-DA68-4C44-8E00-98E768F70284}" type="datetimeFigureOut">
              <a:rPr lang="es-CO" smtClean="0"/>
              <a:t>14/05/2025</a:t>
            </a:fld>
            <a:endParaRPr lang="es-CO"/>
          </a:p>
        </p:txBody>
      </p:sp>
      <p:sp>
        <p:nvSpPr>
          <p:cNvPr id="5" name="Marcador de pie de página 4">
            <a:extLst>
              <a:ext uri="{FF2B5EF4-FFF2-40B4-BE49-F238E27FC236}">
                <a16:creationId xmlns:a16="http://schemas.microsoft.com/office/drawing/2014/main" id="{FB952146-A370-4C10-B78A-BC1F88D17806}"/>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7EBAC2A7-8546-421B-833B-152BE9A15F63}"/>
              </a:ext>
            </a:extLst>
          </p:cNvPr>
          <p:cNvSpPr>
            <a:spLocks noGrp="1"/>
          </p:cNvSpPr>
          <p:nvPr>
            <p:ph type="sldNum" sz="quarter" idx="12"/>
          </p:nvPr>
        </p:nvSpPr>
        <p:spPr/>
        <p:txBody>
          <a:bodyPr/>
          <a:lstStyle/>
          <a:p>
            <a:fld id="{E4227C0A-91BD-483D-A267-B15B19396287}" type="slidenum">
              <a:rPr lang="es-CO" smtClean="0"/>
              <a:t>‹Nº›</a:t>
            </a:fld>
            <a:endParaRPr lang="es-CO"/>
          </a:p>
        </p:txBody>
      </p:sp>
    </p:spTree>
    <p:extLst>
      <p:ext uri="{BB962C8B-B14F-4D97-AF65-F5344CB8AC3E}">
        <p14:creationId xmlns:p14="http://schemas.microsoft.com/office/powerpoint/2010/main" val="41895633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56493C6F-E8C1-4058-9028-FC43909DC276}"/>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O"/>
          </a:p>
        </p:txBody>
      </p:sp>
      <p:sp>
        <p:nvSpPr>
          <p:cNvPr id="3" name="Marcador de texto vertical 2">
            <a:extLst>
              <a:ext uri="{FF2B5EF4-FFF2-40B4-BE49-F238E27FC236}">
                <a16:creationId xmlns:a16="http://schemas.microsoft.com/office/drawing/2014/main" id="{62E95BF0-481A-476B-82F3-3F62D01C8CC9}"/>
              </a:ext>
            </a:extLst>
          </p:cNvPr>
          <p:cNvSpPr>
            <a:spLocks noGrp="1"/>
          </p:cNvSpPr>
          <p:nvPr>
            <p:ph type="body" orient="vert" idx="1"/>
          </p:nvPr>
        </p:nvSpPr>
        <p:spPr>
          <a:xfrm>
            <a:off x="838200" y="365125"/>
            <a:ext cx="7734300" cy="5811838"/>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C859C09B-C582-4805-A85F-80330ADA9429}"/>
              </a:ext>
            </a:extLst>
          </p:cNvPr>
          <p:cNvSpPr>
            <a:spLocks noGrp="1"/>
          </p:cNvSpPr>
          <p:nvPr>
            <p:ph type="dt" sz="half" idx="10"/>
          </p:nvPr>
        </p:nvSpPr>
        <p:spPr/>
        <p:txBody>
          <a:bodyPr/>
          <a:lstStyle/>
          <a:p>
            <a:fld id="{7EC7A986-DA68-4C44-8E00-98E768F70284}" type="datetimeFigureOut">
              <a:rPr lang="es-CO" smtClean="0"/>
              <a:t>14/05/2025</a:t>
            </a:fld>
            <a:endParaRPr lang="es-CO"/>
          </a:p>
        </p:txBody>
      </p:sp>
      <p:sp>
        <p:nvSpPr>
          <p:cNvPr id="5" name="Marcador de pie de página 4">
            <a:extLst>
              <a:ext uri="{FF2B5EF4-FFF2-40B4-BE49-F238E27FC236}">
                <a16:creationId xmlns:a16="http://schemas.microsoft.com/office/drawing/2014/main" id="{A7D6FB01-119F-4E53-A5A9-B6C0618C4002}"/>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0923C9DD-E08F-4319-87E2-7DDBCE42B758}"/>
              </a:ext>
            </a:extLst>
          </p:cNvPr>
          <p:cNvSpPr>
            <a:spLocks noGrp="1"/>
          </p:cNvSpPr>
          <p:nvPr>
            <p:ph type="sldNum" sz="quarter" idx="12"/>
          </p:nvPr>
        </p:nvSpPr>
        <p:spPr/>
        <p:txBody>
          <a:bodyPr/>
          <a:lstStyle/>
          <a:p>
            <a:fld id="{E4227C0A-91BD-483D-A267-B15B19396287}" type="slidenum">
              <a:rPr lang="es-CO" smtClean="0"/>
              <a:t>‹Nº›</a:t>
            </a:fld>
            <a:endParaRPr lang="es-CO"/>
          </a:p>
        </p:txBody>
      </p:sp>
    </p:spTree>
    <p:extLst>
      <p:ext uri="{BB962C8B-B14F-4D97-AF65-F5344CB8AC3E}">
        <p14:creationId xmlns:p14="http://schemas.microsoft.com/office/powerpoint/2010/main" val="25216192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32A3782-4D1A-47C1-810A-1C3F3D18189C}"/>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F1D46683-63A6-4E02-B7A2-5E7031B1F126}"/>
              </a:ext>
            </a:extLst>
          </p:cNvPr>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418BF954-177D-457D-ACAC-BE52A6868D61}"/>
              </a:ext>
            </a:extLst>
          </p:cNvPr>
          <p:cNvSpPr>
            <a:spLocks noGrp="1"/>
          </p:cNvSpPr>
          <p:nvPr>
            <p:ph type="dt" sz="half" idx="10"/>
          </p:nvPr>
        </p:nvSpPr>
        <p:spPr/>
        <p:txBody>
          <a:bodyPr/>
          <a:lstStyle/>
          <a:p>
            <a:fld id="{7EC7A986-DA68-4C44-8E00-98E768F70284}" type="datetimeFigureOut">
              <a:rPr lang="es-CO" smtClean="0"/>
              <a:t>14/05/2025</a:t>
            </a:fld>
            <a:endParaRPr lang="es-CO"/>
          </a:p>
        </p:txBody>
      </p:sp>
      <p:sp>
        <p:nvSpPr>
          <p:cNvPr id="5" name="Marcador de pie de página 4">
            <a:extLst>
              <a:ext uri="{FF2B5EF4-FFF2-40B4-BE49-F238E27FC236}">
                <a16:creationId xmlns:a16="http://schemas.microsoft.com/office/drawing/2014/main" id="{498D4EA5-082C-42A3-8F24-443AD6E2E78E}"/>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47DCCD24-B35D-4D84-A175-0CDDAD268541}"/>
              </a:ext>
            </a:extLst>
          </p:cNvPr>
          <p:cNvSpPr>
            <a:spLocks noGrp="1"/>
          </p:cNvSpPr>
          <p:nvPr>
            <p:ph type="sldNum" sz="quarter" idx="12"/>
          </p:nvPr>
        </p:nvSpPr>
        <p:spPr/>
        <p:txBody>
          <a:bodyPr/>
          <a:lstStyle/>
          <a:p>
            <a:fld id="{E4227C0A-91BD-483D-A267-B15B19396287}" type="slidenum">
              <a:rPr lang="es-CO" smtClean="0"/>
              <a:t>‹Nº›</a:t>
            </a:fld>
            <a:endParaRPr lang="es-CO"/>
          </a:p>
        </p:txBody>
      </p:sp>
    </p:spTree>
    <p:extLst>
      <p:ext uri="{BB962C8B-B14F-4D97-AF65-F5344CB8AC3E}">
        <p14:creationId xmlns:p14="http://schemas.microsoft.com/office/powerpoint/2010/main" val="4756673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DAD2F66-1E78-4788-A2F8-7D2995C994F7}"/>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2BA8ADBE-8DB6-46A7-A12D-5B5C75471DA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Editar los estilos de texto del patrón</a:t>
            </a:r>
          </a:p>
        </p:txBody>
      </p:sp>
      <p:sp>
        <p:nvSpPr>
          <p:cNvPr id="4" name="Marcador de fecha 3">
            <a:extLst>
              <a:ext uri="{FF2B5EF4-FFF2-40B4-BE49-F238E27FC236}">
                <a16:creationId xmlns:a16="http://schemas.microsoft.com/office/drawing/2014/main" id="{BC81E6E9-319A-42E6-96DC-387DFD9090E5}"/>
              </a:ext>
            </a:extLst>
          </p:cNvPr>
          <p:cNvSpPr>
            <a:spLocks noGrp="1"/>
          </p:cNvSpPr>
          <p:nvPr>
            <p:ph type="dt" sz="half" idx="10"/>
          </p:nvPr>
        </p:nvSpPr>
        <p:spPr/>
        <p:txBody>
          <a:bodyPr/>
          <a:lstStyle/>
          <a:p>
            <a:fld id="{7EC7A986-DA68-4C44-8E00-98E768F70284}" type="datetimeFigureOut">
              <a:rPr lang="es-CO" smtClean="0"/>
              <a:t>14/05/2025</a:t>
            </a:fld>
            <a:endParaRPr lang="es-CO"/>
          </a:p>
        </p:txBody>
      </p:sp>
      <p:sp>
        <p:nvSpPr>
          <p:cNvPr id="5" name="Marcador de pie de página 4">
            <a:extLst>
              <a:ext uri="{FF2B5EF4-FFF2-40B4-BE49-F238E27FC236}">
                <a16:creationId xmlns:a16="http://schemas.microsoft.com/office/drawing/2014/main" id="{BA480FEC-D84E-4A4D-A399-135E11FFD299}"/>
              </a:ext>
            </a:extLst>
          </p:cNvPr>
          <p:cNvSpPr>
            <a:spLocks noGrp="1"/>
          </p:cNvSpPr>
          <p:nvPr>
            <p:ph type="ftr" sz="quarter" idx="11"/>
          </p:nvPr>
        </p:nvSpPr>
        <p:spPr/>
        <p:txBody>
          <a:bodyPr/>
          <a:lstStyle/>
          <a:p>
            <a:endParaRPr lang="es-CO"/>
          </a:p>
        </p:txBody>
      </p:sp>
      <p:sp>
        <p:nvSpPr>
          <p:cNvPr id="6" name="Marcador de número de diapositiva 5">
            <a:extLst>
              <a:ext uri="{FF2B5EF4-FFF2-40B4-BE49-F238E27FC236}">
                <a16:creationId xmlns:a16="http://schemas.microsoft.com/office/drawing/2014/main" id="{BA55635E-D00A-4DC9-8505-AC3F8455B1E2}"/>
              </a:ext>
            </a:extLst>
          </p:cNvPr>
          <p:cNvSpPr>
            <a:spLocks noGrp="1"/>
          </p:cNvSpPr>
          <p:nvPr>
            <p:ph type="sldNum" sz="quarter" idx="12"/>
          </p:nvPr>
        </p:nvSpPr>
        <p:spPr/>
        <p:txBody>
          <a:bodyPr/>
          <a:lstStyle/>
          <a:p>
            <a:fld id="{E4227C0A-91BD-483D-A267-B15B19396287}" type="slidenum">
              <a:rPr lang="es-CO" smtClean="0"/>
              <a:t>‹Nº›</a:t>
            </a:fld>
            <a:endParaRPr lang="es-CO"/>
          </a:p>
        </p:txBody>
      </p:sp>
    </p:spTree>
    <p:extLst>
      <p:ext uri="{BB962C8B-B14F-4D97-AF65-F5344CB8AC3E}">
        <p14:creationId xmlns:p14="http://schemas.microsoft.com/office/powerpoint/2010/main" val="20795903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75C873E-74C3-4EE3-8B07-3699FD3483F8}"/>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02FAF979-4AA6-4061-9355-8D306A4D9BD7}"/>
              </a:ext>
            </a:extLst>
          </p:cNvPr>
          <p:cNvSpPr>
            <a:spLocks noGrp="1"/>
          </p:cNvSpPr>
          <p:nvPr>
            <p:ph sz="half" idx="1"/>
          </p:nvPr>
        </p:nvSpPr>
        <p:spPr>
          <a:xfrm>
            <a:off x="838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contenido 3">
            <a:extLst>
              <a:ext uri="{FF2B5EF4-FFF2-40B4-BE49-F238E27FC236}">
                <a16:creationId xmlns:a16="http://schemas.microsoft.com/office/drawing/2014/main" id="{481D3BC0-21C9-4147-A6BD-DD2A6D47C145}"/>
              </a:ext>
            </a:extLst>
          </p:cNvPr>
          <p:cNvSpPr>
            <a:spLocks noGrp="1"/>
          </p:cNvSpPr>
          <p:nvPr>
            <p:ph sz="half" idx="2"/>
          </p:nvPr>
        </p:nvSpPr>
        <p:spPr>
          <a:xfrm>
            <a:off x="6172200" y="1825625"/>
            <a:ext cx="5181600" cy="435133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fecha 4">
            <a:extLst>
              <a:ext uri="{FF2B5EF4-FFF2-40B4-BE49-F238E27FC236}">
                <a16:creationId xmlns:a16="http://schemas.microsoft.com/office/drawing/2014/main" id="{2F6467E7-956C-471E-906A-E69844A726B6}"/>
              </a:ext>
            </a:extLst>
          </p:cNvPr>
          <p:cNvSpPr>
            <a:spLocks noGrp="1"/>
          </p:cNvSpPr>
          <p:nvPr>
            <p:ph type="dt" sz="half" idx="10"/>
          </p:nvPr>
        </p:nvSpPr>
        <p:spPr/>
        <p:txBody>
          <a:bodyPr/>
          <a:lstStyle/>
          <a:p>
            <a:fld id="{7EC7A986-DA68-4C44-8E00-98E768F70284}" type="datetimeFigureOut">
              <a:rPr lang="es-CO" smtClean="0"/>
              <a:t>14/05/2025</a:t>
            </a:fld>
            <a:endParaRPr lang="es-CO"/>
          </a:p>
        </p:txBody>
      </p:sp>
      <p:sp>
        <p:nvSpPr>
          <p:cNvPr id="6" name="Marcador de pie de página 5">
            <a:extLst>
              <a:ext uri="{FF2B5EF4-FFF2-40B4-BE49-F238E27FC236}">
                <a16:creationId xmlns:a16="http://schemas.microsoft.com/office/drawing/2014/main" id="{B60F5E31-AD1F-486C-BD9E-EB14BC6D836E}"/>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325B12EC-0FB4-4DB7-9A87-6B30B5785A15}"/>
              </a:ext>
            </a:extLst>
          </p:cNvPr>
          <p:cNvSpPr>
            <a:spLocks noGrp="1"/>
          </p:cNvSpPr>
          <p:nvPr>
            <p:ph type="sldNum" sz="quarter" idx="12"/>
          </p:nvPr>
        </p:nvSpPr>
        <p:spPr/>
        <p:txBody>
          <a:bodyPr/>
          <a:lstStyle/>
          <a:p>
            <a:fld id="{E4227C0A-91BD-483D-A267-B15B19396287}" type="slidenum">
              <a:rPr lang="es-CO" smtClean="0"/>
              <a:t>‹Nº›</a:t>
            </a:fld>
            <a:endParaRPr lang="es-CO"/>
          </a:p>
        </p:txBody>
      </p:sp>
    </p:spTree>
    <p:extLst>
      <p:ext uri="{BB962C8B-B14F-4D97-AF65-F5344CB8AC3E}">
        <p14:creationId xmlns:p14="http://schemas.microsoft.com/office/powerpoint/2010/main" val="13977960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94E921-B7FA-43F1-838E-A17B906E8F96}"/>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07BBA05D-093B-4398-8904-C3FA5EDB31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4" name="Marcador de contenido 3">
            <a:extLst>
              <a:ext uri="{FF2B5EF4-FFF2-40B4-BE49-F238E27FC236}">
                <a16:creationId xmlns:a16="http://schemas.microsoft.com/office/drawing/2014/main" id="{A8A4EAFA-C237-424B-96ED-69231FD092CB}"/>
              </a:ext>
            </a:extLst>
          </p:cNvPr>
          <p:cNvSpPr>
            <a:spLocks noGrp="1"/>
          </p:cNvSpPr>
          <p:nvPr>
            <p:ph sz="half" idx="2"/>
          </p:nvPr>
        </p:nvSpPr>
        <p:spPr>
          <a:xfrm>
            <a:off x="839788" y="2505075"/>
            <a:ext cx="5157787"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5" name="Marcador de texto 4">
            <a:extLst>
              <a:ext uri="{FF2B5EF4-FFF2-40B4-BE49-F238E27FC236}">
                <a16:creationId xmlns:a16="http://schemas.microsoft.com/office/drawing/2014/main" id="{ABCA4B1E-C9F4-40E2-A6D7-7E4D7185746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Editar los estilos de texto del patrón</a:t>
            </a:r>
          </a:p>
        </p:txBody>
      </p:sp>
      <p:sp>
        <p:nvSpPr>
          <p:cNvPr id="6" name="Marcador de contenido 5">
            <a:extLst>
              <a:ext uri="{FF2B5EF4-FFF2-40B4-BE49-F238E27FC236}">
                <a16:creationId xmlns:a16="http://schemas.microsoft.com/office/drawing/2014/main" id="{BFDE3C1B-5F27-4714-8BFA-39762600DB22}"/>
              </a:ext>
            </a:extLst>
          </p:cNvPr>
          <p:cNvSpPr>
            <a:spLocks noGrp="1"/>
          </p:cNvSpPr>
          <p:nvPr>
            <p:ph sz="quarter" idx="4"/>
          </p:nvPr>
        </p:nvSpPr>
        <p:spPr>
          <a:xfrm>
            <a:off x="6172200" y="2505075"/>
            <a:ext cx="5183188" cy="3684588"/>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7" name="Marcador de fecha 6">
            <a:extLst>
              <a:ext uri="{FF2B5EF4-FFF2-40B4-BE49-F238E27FC236}">
                <a16:creationId xmlns:a16="http://schemas.microsoft.com/office/drawing/2014/main" id="{33249700-B0CA-473D-9D0E-043E955D0200}"/>
              </a:ext>
            </a:extLst>
          </p:cNvPr>
          <p:cNvSpPr>
            <a:spLocks noGrp="1"/>
          </p:cNvSpPr>
          <p:nvPr>
            <p:ph type="dt" sz="half" idx="10"/>
          </p:nvPr>
        </p:nvSpPr>
        <p:spPr/>
        <p:txBody>
          <a:bodyPr/>
          <a:lstStyle/>
          <a:p>
            <a:fld id="{7EC7A986-DA68-4C44-8E00-98E768F70284}" type="datetimeFigureOut">
              <a:rPr lang="es-CO" smtClean="0"/>
              <a:t>14/05/2025</a:t>
            </a:fld>
            <a:endParaRPr lang="es-CO"/>
          </a:p>
        </p:txBody>
      </p:sp>
      <p:sp>
        <p:nvSpPr>
          <p:cNvPr id="8" name="Marcador de pie de página 7">
            <a:extLst>
              <a:ext uri="{FF2B5EF4-FFF2-40B4-BE49-F238E27FC236}">
                <a16:creationId xmlns:a16="http://schemas.microsoft.com/office/drawing/2014/main" id="{E2A48D75-EBD1-4A6E-80E3-CC0976791388}"/>
              </a:ext>
            </a:extLst>
          </p:cNvPr>
          <p:cNvSpPr>
            <a:spLocks noGrp="1"/>
          </p:cNvSpPr>
          <p:nvPr>
            <p:ph type="ftr" sz="quarter" idx="11"/>
          </p:nvPr>
        </p:nvSpPr>
        <p:spPr/>
        <p:txBody>
          <a:bodyPr/>
          <a:lstStyle/>
          <a:p>
            <a:endParaRPr lang="es-CO"/>
          </a:p>
        </p:txBody>
      </p:sp>
      <p:sp>
        <p:nvSpPr>
          <p:cNvPr id="9" name="Marcador de número de diapositiva 8">
            <a:extLst>
              <a:ext uri="{FF2B5EF4-FFF2-40B4-BE49-F238E27FC236}">
                <a16:creationId xmlns:a16="http://schemas.microsoft.com/office/drawing/2014/main" id="{9319B085-8010-4752-B755-14F11C0DA0D0}"/>
              </a:ext>
            </a:extLst>
          </p:cNvPr>
          <p:cNvSpPr>
            <a:spLocks noGrp="1"/>
          </p:cNvSpPr>
          <p:nvPr>
            <p:ph type="sldNum" sz="quarter" idx="12"/>
          </p:nvPr>
        </p:nvSpPr>
        <p:spPr/>
        <p:txBody>
          <a:bodyPr/>
          <a:lstStyle/>
          <a:p>
            <a:fld id="{E4227C0A-91BD-483D-A267-B15B19396287}" type="slidenum">
              <a:rPr lang="es-CO" smtClean="0"/>
              <a:t>‹Nº›</a:t>
            </a:fld>
            <a:endParaRPr lang="es-CO"/>
          </a:p>
        </p:txBody>
      </p:sp>
    </p:spTree>
    <p:extLst>
      <p:ext uri="{BB962C8B-B14F-4D97-AF65-F5344CB8AC3E}">
        <p14:creationId xmlns:p14="http://schemas.microsoft.com/office/powerpoint/2010/main" val="17402324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45B45FC-1A50-4AA7-8DC6-CB588814168D}"/>
              </a:ext>
            </a:extLst>
          </p:cNvPr>
          <p:cNvSpPr>
            <a:spLocks noGrp="1"/>
          </p:cNvSpPr>
          <p:nvPr>
            <p:ph type="title"/>
          </p:nvPr>
        </p:nvSpPr>
        <p:spPr/>
        <p:txBody>
          <a:bodyPr/>
          <a:lstStyle/>
          <a:p>
            <a:r>
              <a:rPr lang="es-ES"/>
              <a:t>Haga clic para modificar el estilo de título del patrón</a:t>
            </a:r>
            <a:endParaRPr lang="es-CO"/>
          </a:p>
        </p:txBody>
      </p:sp>
      <p:sp>
        <p:nvSpPr>
          <p:cNvPr id="3" name="Marcador de fecha 2">
            <a:extLst>
              <a:ext uri="{FF2B5EF4-FFF2-40B4-BE49-F238E27FC236}">
                <a16:creationId xmlns:a16="http://schemas.microsoft.com/office/drawing/2014/main" id="{BB60465C-DFB0-4615-9B53-589CED5CF572}"/>
              </a:ext>
            </a:extLst>
          </p:cNvPr>
          <p:cNvSpPr>
            <a:spLocks noGrp="1"/>
          </p:cNvSpPr>
          <p:nvPr>
            <p:ph type="dt" sz="half" idx="10"/>
          </p:nvPr>
        </p:nvSpPr>
        <p:spPr/>
        <p:txBody>
          <a:bodyPr/>
          <a:lstStyle/>
          <a:p>
            <a:fld id="{7EC7A986-DA68-4C44-8E00-98E768F70284}" type="datetimeFigureOut">
              <a:rPr lang="es-CO" smtClean="0"/>
              <a:t>14/05/2025</a:t>
            </a:fld>
            <a:endParaRPr lang="es-CO"/>
          </a:p>
        </p:txBody>
      </p:sp>
      <p:sp>
        <p:nvSpPr>
          <p:cNvPr id="4" name="Marcador de pie de página 3">
            <a:extLst>
              <a:ext uri="{FF2B5EF4-FFF2-40B4-BE49-F238E27FC236}">
                <a16:creationId xmlns:a16="http://schemas.microsoft.com/office/drawing/2014/main" id="{E7440C20-924E-48E2-94FF-7200F4504EF0}"/>
              </a:ext>
            </a:extLst>
          </p:cNvPr>
          <p:cNvSpPr>
            <a:spLocks noGrp="1"/>
          </p:cNvSpPr>
          <p:nvPr>
            <p:ph type="ftr" sz="quarter" idx="11"/>
          </p:nvPr>
        </p:nvSpPr>
        <p:spPr/>
        <p:txBody>
          <a:bodyPr/>
          <a:lstStyle/>
          <a:p>
            <a:endParaRPr lang="es-CO"/>
          </a:p>
        </p:txBody>
      </p:sp>
      <p:sp>
        <p:nvSpPr>
          <p:cNvPr id="5" name="Marcador de número de diapositiva 4">
            <a:extLst>
              <a:ext uri="{FF2B5EF4-FFF2-40B4-BE49-F238E27FC236}">
                <a16:creationId xmlns:a16="http://schemas.microsoft.com/office/drawing/2014/main" id="{8AB41318-9520-4208-91AB-7598C71C91B6}"/>
              </a:ext>
            </a:extLst>
          </p:cNvPr>
          <p:cNvSpPr>
            <a:spLocks noGrp="1"/>
          </p:cNvSpPr>
          <p:nvPr>
            <p:ph type="sldNum" sz="quarter" idx="12"/>
          </p:nvPr>
        </p:nvSpPr>
        <p:spPr/>
        <p:txBody>
          <a:bodyPr/>
          <a:lstStyle/>
          <a:p>
            <a:fld id="{E4227C0A-91BD-483D-A267-B15B19396287}" type="slidenum">
              <a:rPr lang="es-CO" smtClean="0"/>
              <a:t>‹Nº›</a:t>
            </a:fld>
            <a:endParaRPr lang="es-CO"/>
          </a:p>
        </p:txBody>
      </p:sp>
    </p:spTree>
    <p:extLst>
      <p:ext uri="{BB962C8B-B14F-4D97-AF65-F5344CB8AC3E}">
        <p14:creationId xmlns:p14="http://schemas.microsoft.com/office/powerpoint/2010/main" val="999232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43235FCE-4540-463E-81DF-262AB56D7BB9}"/>
              </a:ext>
            </a:extLst>
          </p:cNvPr>
          <p:cNvSpPr>
            <a:spLocks noGrp="1"/>
          </p:cNvSpPr>
          <p:nvPr>
            <p:ph type="dt" sz="half" idx="10"/>
          </p:nvPr>
        </p:nvSpPr>
        <p:spPr/>
        <p:txBody>
          <a:bodyPr/>
          <a:lstStyle/>
          <a:p>
            <a:fld id="{7EC7A986-DA68-4C44-8E00-98E768F70284}" type="datetimeFigureOut">
              <a:rPr lang="es-CO" smtClean="0"/>
              <a:t>14/05/2025</a:t>
            </a:fld>
            <a:endParaRPr lang="es-CO"/>
          </a:p>
        </p:txBody>
      </p:sp>
      <p:sp>
        <p:nvSpPr>
          <p:cNvPr id="3" name="Marcador de pie de página 2">
            <a:extLst>
              <a:ext uri="{FF2B5EF4-FFF2-40B4-BE49-F238E27FC236}">
                <a16:creationId xmlns:a16="http://schemas.microsoft.com/office/drawing/2014/main" id="{09D20377-66E1-47CD-958E-5BDF4CE9E012}"/>
              </a:ext>
            </a:extLst>
          </p:cNvPr>
          <p:cNvSpPr>
            <a:spLocks noGrp="1"/>
          </p:cNvSpPr>
          <p:nvPr>
            <p:ph type="ftr" sz="quarter" idx="11"/>
          </p:nvPr>
        </p:nvSpPr>
        <p:spPr/>
        <p:txBody>
          <a:bodyPr/>
          <a:lstStyle/>
          <a:p>
            <a:endParaRPr lang="es-CO"/>
          </a:p>
        </p:txBody>
      </p:sp>
      <p:sp>
        <p:nvSpPr>
          <p:cNvPr id="4" name="Marcador de número de diapositiva 3">
            <a:extLst>
              <a:ext uri="{FF2B5EF4-FFF2-40B4-BE49-F238E27FC236}">
                <a16:creationId xmlns:a16="http://schemas.microsoft.com/office/drawing/2014/main" id="{FE9996FA-F7D7-45D7-9831-058F1E6356BF}"/>
              </a:ext>
            </a:extLst>
          </p:cNvPr>
          <p:cNvSpPr>
            <a:spLocks noGrp="1"/>
          </p:cNvSpPr>
          <p:nvPr>
            <p:ph type="sldNum" sz="quarter" idx="12"/>
          </p:nvPr>
        </p:nvSpPr>
        <p:spPr/>
        <p:txBody>
          <a:bodyPr/>
          <a:lstStyle/>
          <a:p>
            <a:fld id="{E4227C0A-91BD-483D-A267-B15B19396287}" type="slidenum">
              <a:rPr lang="es-CO" smtClean="0"/>
              <a:t>‹Nº›</a:t>
            </a:fld>
            <a:endParaRPr lang="es-CO"/>
          </a:p>
        </p:txBody>
      </p:sp>
    </p:spTree>
    <p:extLst>
      <p:ext uri="{BB962C8B-B14F-4D97-AF65-F5344CB8AC3E}">
        <p14:creationId xmlns:p14="http://schemas.microsoft.com/office/powerpoint/2010/main" val="7533101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F631475-3745-42B3-8EAB-6B3FE5EBF7E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contenido 2">
            <a:extLst>
              <a:ext uri="{FF2B5EF4-FFF2-40B4-BE49-F238E27FC236}">
                <a16:creationId xmlns:a16="http://schemas.microsoft.com/office/drawing/2014/main" id="{87147C26-7C11-42F7-9980-54CC049205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texto 3">
            <a:extLst>
              <a:ext uri="{FF2B5EF4-FFF2-40B4-BE49-F238E27FC236}">
                <a16:creationId xmlns:a16="http://schemas.microsoft.com/office/drawing/2014/main" id="{FB9A2472-F57F-4A05-AFAF-34586B5B75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F6A821E2-A53D-448C-A374-AF3CEEC55658}"/>
              </a:ext>
            </a:extLst>
          </p:cNvPr>
          <p:cNvSpPr>
            <a:spLocks noGrp="1"/>
          </p:cNvSpPr>
          <p:nvPr>
            <p:ph type="dt" sz="half" idx="10"/>
          </p:nvPr>
        </p:nvSpPr>
        <p:spPr/>
        <p:txBody>
          <a:bodyPr/>
          <a:lstStyle/>
          <a:p>
            <a:fld id="{7EC7A986-DA68-4C44-8E00-98E768F70284}" type="datetimeFigureOut">
              <a:rPr lang="es-CO" smtClean="0"/>
              <a:t>14/05/2025</a:t>
            </a:fld>
            <a:endParaRPr lang="es-CO"/>
          </a:p>
        </p:txBody>
      </p:sp>
      <p:sp>
        <p:nvSpPr>
          <p:cNvPr id="6" name="Marcador de pie de página 5">
            <a:extLst>
              <a:ext uri="{FF2B5EF4-FFF2-40B4-BE49-F238E27FC236}">
                <a16:creationId xmlns:a16="http://schemas.microsoft.com/office/drawing/2014/main" id="{FF8CF233-90C7-4B0C-BB12-0C017EAEBD8F}"/>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568DDED9-68EB-4A00-A294-5C3BBCDE403F}"/>
              </a:ext>
            </a:extLst>
          </p:cNvPr>
          <p:cNvSpPr>
            <a:spLocks noGrp="1"/>
          </p:cNvSpPr>
          <p:nvPr>
            <p:ph type="sldNum" sz="quarter" idx="12"/>
          </p:nvPr>
        </p:nvSpPr>
        <p:spPr/>
        <p:txBody>
          <a:bodyPr/>
          <a:lstStyle/>
          <a:p>
            <a:fld id="{E4227C0A-91BD-483D-A267-B15B19396287}" type="slidenum">
              <a:rPr lang="es-CO" smtClean="0"/>
              <a:t>‹Nº›</a:t>
            </a:fld>
            <a:endParaRPr lang="es-CO"/>
          </a:p>
        </p:txBody>
      </p:sp>
    </p:spTree>
    <p:extLst>
      <p:ext uri="{BB962C8B-B14F-4D97-AF65-F5344CB8AC3E}">
        <p14:creationId xmlns:p14="http://schemas.microsoft.com/office/powerpoint/2010/main" val="9790227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0DC55C6-A581-4369-AED9-AD253F0937E0}"/>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O"/>
          </a:p>
        </p:txBody>
      </p:sp>
      <p:sp>
        <p:nvSpPr>
          <p:cNvPr id="3" name="Marcador de posición de imagen 2">
            <a:extLst>
              <a:ext uri="{FF2B5EF4-FFF2-40B4-BE49-F238E27FC236}">
                <a16:creationId xmlns:a16="http://schemas.microsoft.com/office/drawing/2014/main" id="{62A15379-8E45-49B1-BDA4-025E8C985C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O"/>
          </a:p>
        </p:txBody>
      </p:sp>
      <p:sp>
        <p:nvSpPr>
          <p:cNvPr id="4" name="Marcador de texto 3">
            <a:extLst>
              <a:ext uri="{FF2B5EF4-FFF2-40B4-BE49-F238E27FC236}">
                <a16:creationId xmlns:a16="http://schemas.microsoft.com/office/drawing/2014/main" id="{4C14724C-61B8-48A7-BB60-8195698D0C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Editar los estilos de texto del patrón</a:t>
            </a:r>
          </a:p>
        </p:txBody>
      </p:sp>
      <p:sp>
        <p:nvSpPr>
          <p:cNvPr id="5" name="Marcador de fecha 4">
            <a:extLst>
              <a:ext uri="{FF2B5EF4-FFF2-40B4-BE49-F238E27FC236}">
                <a16:creationId xmlns:a16="http://schemas.microsoft.com/office/drawing/2014/main" id="{C212C360-36FA-480C-80B9-27227135BE43}"/>
              </a:ext>
            </a:extLst>
          </p:cNvPr>
          <p:cNvSpPr>
            <a:spLocks noGrp="1"/>
          </p:cNvSpPr>
          <p:nvPr>
            <p:ph type="dt" sz="half" idx="10"/>
          </p:nvPr>
        </p:nvSpPr>
        <p:spPr/>
        <p:txBody>
          <a:bodyPr/>
          <a:lstStyle/>
          <a:p>
            <a:fld id="{7EC7A986-DA68-4C44-8E00-98E768F70284}" type="datetimeFigureOut">
              <a:rPr lang="es-CO" smtClean="0"/>
              <a:t>14/05/2025</a:t>
            </a:fld>
            <a:endParaRPr lang="es-CO"/>
          </a:p>
        </p:txBody>
      </p:sp>
      <p:sp>
        <p:nvSpPr>
          <p:cNvPr id="6" name="Marcador de pie de página 5">
            <a:extLst>
              <a:ext uri="{FF2B5EF4-FFF2-40B4-BE49-F238E27FC236}">
                <a16:creationId xmlns:a16="http://schemas.microsoft.com/office/drawing/2014/main" id="{2964BD2E-C793-4F28-A7A2-6C49A286EAF1}"/>
              </a:ext>
            </a:extLst>
          </p:cNvPr>
          <p:cNvSpPr>
            <a:spLocks noGrp="1"/>
          </p:cNvSpPr>
          <p:nvPr>
            <p:ph type="ftr" sz="quarter" idx="11"/>
          </p:nvPr>
        </p:nvSpPr>
        <p:spPr/>
        <p:txBody>
          <a:bodyPr/>
          <a:lstStyle/>
          <a:p>
            <a:endParaRPr lang="es-CO"/>
          </a:p>
        </p:txBody>
      </p:sp>
      <p:sp>
        <p:nvSpPr>
          <p:cNvPr id="7" name="Marcador de número de diapositiva 6">
            <a:extLst>
              <a:ext uri="{FF2B5EF4-FFF2-40B4-BE49-F238E27FC236}">
                <a16:creationId xmlns:a16="http://schemas.microsoft.com/office/drawing/2014/main" id="{AF078FCD-9437-464B-9DCA-D71C48E8886E}"/>
              </a:ext>
            </a:extLst>
          </p:cNvPr>
          <p:cNvSpPr>
            <a:spLocks noGrp="1"/>
          </p:cNvSpPr>
          <p:nvPr>
            <p:ph type="sldNum" sz="quarter" idx="12"/>
          </p:nvPr>
        </p:nvSpPr>
        <p:spPr/>
        <p:txBody>
          <a:bodyPr/>
          <a:lstStyle/>
          <a:p>
            <a:fld id="{E4227C0A-91BD-483D-A267-B15B19396287}" type="slidenum">
              <a:rPr lang="es-CO" smtClean="0"/>
              <a:t>‹Nº›</a:t>
            </a:fld>
            <a:endParaRPr lang="es-CO"/>
          </a:p>
        </p:txBody>
      </p:sp>
    </p:spTree>
    <p:extLst>
      <p:ext uri="{BB962C8B-B14F-4D97-AF65-F5344CB8AC3E}">
        <p14:creationId xmlns:p14="http://schemas.microsoft.com/office/powerpoint/2010/main" val="4090007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C6C96B48-3491-4900-AA6D-E31AE2BEE7D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O"/>
          </a:p>
        </p:txBody>
      </p:sp>
      <p:sp>
        <p:nvSpPr>
          <p:cNvPr id="3" name="Marcador de texto 2">
            <a:extLst>
              <a:ext uri="{FF2B5EF4-FFF2-40B4-BE49-F238E27FC236}">
                <a16:creationId xmlns:a16="http://schemas.microsoft.com/office/drawing/2014/main" id="{35506E55-F517-4B7B-BF53-3AC35827F3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4" name="Marcador de fecha 3">
            <a:extLst>
              <a:ext uri="{FF2B5EF4-FFF2-40B4-BE49-F238E27FC236}">
                <a16:creationId xmlns:a16="http://schemas.microsoft.com/office/drawing/2014/main" id="{7FAF4543-1BE4-413F-8EAD-E08DE65C2AD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EC7A986-DA68-4C44-8E00-98E768F70284}" type="datetimeFigureOut">
              <a:rPr lang="es-CO" smtClean="0"/>
              <a:t>14/05/2025</a:t>
            </a:fld>
            <a:endParaRPr lang="es-CO"/>
          </a:p>
        </p:txBody>
      </p:sp>
      <p:sp>
        <p:nvSpPr>
          <p:cNvPr id="5" name="Marcador de pie de página 4">
            <a:extLst>
              <a:ext uri="{FF2B5EF4-FFF2-40B4-BE49-F238E27FC236}">
                <a16:creationId xmlns:a16="http://schemas.microsoft.com/office/drawing/2014/main" id="{DF1C1721-C9FF-4E51-8502-FBDD560AE2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O"/>
          </a:p>
        </p:txBody>
      </p:sp>
      <p:sp>
        <p:nvSpPr>
          <p:cNvPr id="6" name="Marcador de número de diapositiva 5">
            <a:extLst>
              <a:ext uri="{FF2B5EF4-FFF2-40B4-BE49-F238E27FC236}">
                <a16:creationId xmlns:a16="http://schemas.microsoft.com/office/drawing/2014/main" id="{86798083-CB9A-42E2-A95A-64ECCEBDF77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227C0A-91BD-483D-A267-B15B19396287}" type="slidenum">
              <a:rPr lang="es-CO" smtClean="0"/>
              <a:t>‹Nº›</a:t>
            </a:fld>
            <a:endParaRPr lang="es-CO"/>
          </a:p>
        </p:txBody>
      </p:sp>
    </p:spTree>
    <p:extLst>
      <p:ext uri="{BB962C8B-B14F-4D97-AF65-F5344CB8AC3E}">
        <p14:creationId xmlns:p14="http://schemas.microsoft.com/office/powerpoint/2010/main" val="16372956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O"/>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jp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g"/><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jp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7743E6-45FF-48AF-8AE0-93D0A70CB771}"/>
              </a:ext>
            </a:extLst>
          </p:cNvPr>
          <p:cNvSpPr>
            <a:spLocks noGrp="1"/>
          </p:cNvSpPr>
          <p:nvPr>
            <p:ph type="ctrTitle"/>
          </p:nvPr>
        </p:nvSpPr>
        <p:spPr>
          <a:xfrm>
            <a:off x="457200" y="3402909"/>
            <a:ext cx="6455229" cy="1771162"/>
          </a:xfrm>
          <a:solidFill>
            <a:schemeClr val="bg1"/>
          </a:solidFill>
        </p:spPr>
        <p:style>
          <a:lnRef idx="1">
            <a:schemeClr val="accent1"/>
          </a:lnRef>
          <a:fillRef idx="2">
            <a:schemeClr val="accent1"/>
          </a:fillRef>
          <a:effectRef idx="1">
            <a:schemeClr val="accent1"/>
          </a:effectRef>
          <a:fontRef idx="minor">
            <a:schemeClr val="dk1"/>
          </a:fontRef>
        </p:style>
        <p:txBody>
          <a:bodyPr>
            <a:noAutofit/>
          </a:bodyPr>
          <a:lstStyle/>
          <a:p>
            <a:r>
              <a:rPr lang="es-MX" sz="2800" b="1" dirty="0">
                <a:solidFill>
                  <a:srgbClr val="2D438E"/>
                </a:solidFill>
                <a:latin typeface="Helvetica Neue" panose="020B0604020202020204" charset="0"/>
              </a:rPr>
              <a:t>SOFTWARE EDUCATIVO DE NUTRICIÓN PARA LA PROMOCIÓN DE HÁBITOS SALUDABLES EN CARTAGENA DE INDIAS</a:t>
            </a:r>
            <a:endParaRPr lang="es-CO" sz="2800" dirty="0">
              <a:solidFill>
                <a:srgbClr val="2D438E"/>
              </a:solidFill>
              <a:latin typeface="Anton" pitchFamily="2" charset="0"/>
            </a:endParaRPr>
          </a:p>
        </p:txBody>
      </p:sp>
      <p:pic>
        <p:nvPicPr>
          <p:cNvPr id="7" name="Imagen 6">
            <a:extLst>
              <a:ext uri="{FF2B5EF4-FFF2-40B4-BE49-F238E27FC236}">
                <a16:creationId xmlns:a16="http://schemas.microsoft.com/office/drawing/2014/main" id="{CC420A70-F914-422B-8BC5-35B75996DD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9058" y="1843737"/>
            <a:ext cx="1573948" cy="984359"/>
          </a:xfrm>
          <a:prstGeom prst="rect">
            <a:avLst/>
          </a:prstGeom>
        </p:spPr>
      </p:pic>
      <p:pic>
        <p:nvPicPr>
          <p:cNvPr id="9" name="Imagen 8">
            <a:extLst>
              <a:ext uri="{FF2B5EF4-FFF2-40B4-BE49-F238E27FC236}">
                <a16:creationId xmlns:a16="http://schemas.microsoft.com/office/drawing/2014/main" id="{6319D199-6B85-45BB-B64F-9167A8C575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flipH="1">
            <a:off x="679058" y="5593914"/>
            <a:ext cx="78121" cy="538168"/>
          </a:xfrm>
          <a:prstGeom prst="rect">
            <a:avLst/>
          </a:prstGeom>
        </p:spPr>
      </p:pic>
      <p:sp>
        <p:nvSpPr>
          <p:cNvPr id="12" name="Google Shape;84;p1">
            <a:extLst>
              <a:ext uri="{FF2B5EF4-FFF2-40B4-BE49-F238E27FC236}">
                <a16:creationId xmlns:a16="http://schemas.microsoft.com/office/drawing/2014/main" id="{614D8981-13DC-4E54-937A-18BFF8AF2605}"/>
              </a:ext>
            </a:extLst>
          </p:cNvPr>
          <p:cNvSpPr txBox="1">
            <a:spLocks/>
          </p:cNvSpPr>
          <p:nvPr/>
        </p:nvSpPr>
        <p:spPr>
          <a:xfrm>
            <a:off x="163284" y="4754228"/>
            <a:ext cx="6455229" cy="1377854"/>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PPr>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chemeClr val="lt1"/>
              </a:buClr>
              <a:buSzPct val="100000"/>
              <a:buFont typeface="Helvetica Neue"/>
            </a:pPr>
            <a:r>
              <a:rPr lang="es-ES" sz="2000" b="1" dirty="0">
                <a:solidFill>
                  <a:srgbClr val="2D438E"/>
                </a:solidFill>
                <a:latin typeface="Helvetica Neue"/>
              </a:rPr>
              <a:t>M</a:t>
            </a:r>
            <a:r>
              <a:rPr lang="es-CO" sz="2000" b="1" dirty="0">
                <a:solidFill>
                  <a:srgbClr val="2D438E"/>
                </a:solidFill>
                <a:latin typeface="Helvetica Neue"/>
              </a:rPr>
              <a:t>ARIA YEPES, SHELWIN LEIVA,</a:t>
            </a:r>
          </a:p>
          <a:p>
            <a:pPr>
              <a:buClr>
                <a:schemeClr val="lt1"/>
              </a:buClr>
              <a:buSzPct val="100000"/>
              <a:buFont typeface="Helvetica Neue"/>
            </a:pPr>
            <a:r>
              <a:rPr lang="es-CO" sz="2000" b="1" dirty="0">
                <a:solidFill>
                  <a:srgbClr val="2D438E"/>
                </a:solidFill>
                <a:latin typeface="Helvetica Neue"/>
              </a:rPr>
              <a:t> JORGE ORDOÑEZ, JHOYNER MARTINEZ</a:t>
            </a:r>
          </a:p>
        </p:txBody>
      </p:sp>
    </p:spTree>
    <p:extLst>
      <p:ext uri="{BB962C8B-B14F-4D97-AF65-F5344CB8AC3E}">
        <p14:creationId xmlns:p14="http://schemas.microsoft.com/office/powerpoint/2010/main" val="2757054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CC420A70-F914-422B-8BC5-35B75996DD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9026" y="288314"/>
            <a:ext cx="1573948" cy="984359"/>
          </a:xfrm>
          <a:prstGeom prst="rect">
            <a:avLst/>
          </a:prstGeom>
        </p:spPr>
      </p:pic>
      <p:sp>
        <p:nvSpPr>
          <p:cNvPr id="10" name="Google Shape;95;p2">
            <a:extLst>
              <a:ext uri="{FF2B5EF4-FFF2-40B4-BE49-F238E27FC236}">
                <a16:creationId xmlns:a16="http://schemas.microsoft.com/office/drawing/2014/main" id="{A14321CE-E851-45DF-A444-7B9BCAC21A1C}"/>
              </a:ext>
            </a:extLst>
          </p:cNvPr>
          <p:cNvSpPr txBox="1">
            <a:spLocks noGrp="1"/>
          </p:cNvSpPr>
          <p:nvPr>
            <p:ph type="ctrTitle"/>
          </p:nvPr>
        </p:nvSpPr>
        <p:spPr>
          <a:xfrm>
            <a:off x="726506" y="1404258"/>
            <a:ext cx="9960747" cy="849723"/>
          </a:xfrm>
          <a:prstGeom prst="rect">
            <a:avLst/>
          </a:prstGeom>
          <a:noFill/>
          <a:ln>
            <a:noFill/>
          </a:ln>
        </p:spPr>
        <p:txBody>
          <a:bodyPr spcFirstLastPara="1" wrap="square" lIns="91425" tIns="45700" rIns="91425" bIns="45700" anchor="b" anchorCtr="0">
            <a:normAutofit/>
          </a:bodyPr>
          <a:lstStyle/>
          <a:p>
            <a:pPr algn="l">
              <a:buClr>
                <a:srgbClr val="002060"/>
              </a:buClr>
              <a:buSzPts val="3000"/>
            </a:pPr>
            <a:r>
              <a:rPr lang="es-CO" sz="3000" b="1" dirty="0">
                <a:solidFill>
                  <a:srgbClr val="002060"/>
                </a:solidFill>
                <a:latin typeface="Helvetica Neue"/>
                <a:sym typeface="Helvetica Neue"/>
              </a:rPr>
              <a:t>Resultados de Investigación</a:t>
            </a:r>
            <a:endParaRPr dirty="0"/>
          </a:p>
        </p:txBody>
      </p:sp>
      <p:sp>
        <p:nvSpPr>
          <p:cNvPr id="11" name="CuadroTexto 10">
            <a:extLst>
              <a:ext uri="{FF2B5EF4-FFF2-40B4-BE49-F238E27FC236}">
                <a16:creationId xmlns:a16="http://schemas.microsoft.com/office/drawing/2014/main" id="{0FCC2E69-FF24-4B84-A59E-0907B8218B43}"/>
              </a:ext>
            </a:extLst>
          </p:cNvPr>
          <p:cNvSpPr txBox="1"/>
          <p:nvPr/>
        </p:nvSpPr>
        <p:spPr>
          <a:xfrm>
            <a:off x="638268" y="2369156"/>
            <a:ext cx="10220231" cy="36317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s-CO" sz="1800" b="1" dirty="0">
                <a:latin typeface="Helvetica Neue" panose="020B0604020202020204" charset="0"/>
              </a:rPr>
              <a:t>El proyecto permitió obtener diversos resultados a partir de un enfoque mixto que combina análisis cuantitativo y cualitativo, lo que enriqueció significativamente la comprensión del problema nutricional en Cartagena y la efectividad del software propuesto como solución.</a:t>
            </a:r>
          </a:p>
          <a:p>
            <a:pPr algn="just"/>
            <a:r>
              <a:rPr lang="es-CO" sz="1800" b="1" dirty="0">
                <a:latin typeface="Helvetica Neue" panose="020B0604020202020204" charset="0"/>
              </a:rPr>
              <a:t>Los datos cuantitativos fueron recolectados y analizados a través de estadísticas epidemiológicas provenientes de fuentes oficiales, permitiendo identificar los principales problemas nutricionales que afectan a distintos grupos etarios de la población. Esta información sirvió como base para el desarrollo de funcionalidades del software orientadas a atender esas necesidades específicas. Además, se obtuvieron métricas relacionadas con el proceso de desarrollo, como el número de módulos implementados, el tiempo de respuesta del sistema, la cantidad de errores corregidos y el grado de cumplimiento de los requerimientos funcionales.</a:t>
            </a:r>
          </a:p>
          <a:p>
            <a:pPr algn="l"/>
            <a:endParaRPr lang="es-ES" sz="3200" b="1" dirty="0">
              <a:latin typeface="Helvetica Neue" panose="020B0604020202020204" charset="0"/>
            </a:endParaRPr>
          </a:p>
        </p:txBody>
      </p:sp>
    </p:spTree>
    <p:extLst>
      <p:ext uri="{BB962C8B-B14F-4D97-AF65-F5344CB8AC3E}">
        <p14:creationId xmlns:p14="http://schemas.microsoft.com/office/powerpoint/2010/main" val="13644108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CC420A70-F914-422B-8BC5-35B75996DD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9026" y="288314"/>
            <a:ext cx="1573948" cy="984359"/>
          </a:xfrm>
          <a:prstGeom prst="rect">
            <a:avLst/>
          </a:prstGeom>
        </p:spPr>
      </p:pic>
      <p:sp>
        <p:nvSpPr>
          <p:cNvPr id="8" name="Google Shape;95;p2">
            <a:extLst>
              <a:ext uri="{FF2B5EF4-FFF2-40B4-BE49-F238E27FC236}">
                <a16:creationId xmlns:a16="http://schemas.microsoft.com/office/drawing/2014/main" id="{5377668B-AAEC-44B6-A7F3-28DC50258A92}"/>
              </a:ext>
            </a:extLst>
          </p:cNvPr>
          <p:cNvSpPr txBox="1">
            <a:spLocks noGrp="1"/>
          </p:cNvSpPr>
          <p:nvPr>
            <p:ph type="ctrTitle"/>
          </p:nvPr>
        </p:nvSpPr>
        <p:spPr>
          <a:xfrm>
            <a:off x="382087" y="1420586"/>
            <a:ext cx="8921658" cy="849723"/>
          </a:xfrm>
          <a:prstGeom prst="rect">
            <a:avLst/>
          </a:prstGeom>
          <a:noFill/>
          <a:ln>
            <a:noFill/>
          </a:ln>
        </p:spPr>
        <p:txBody>
          <a:bodyPr spcFirstLastPara="1" wrap="square" lIns="91425" tIns="45700" rIns="91425" bIns="45700" anchor="b" anchorCtr="0">
            <a:normAutofit/>
          </a:bodyPr>
          <a:lstStyle/>
          <a:p>
            <a:pPr algn="l">
              <a:buClr>
                <a:srgbClr val="002060"/>
              </a:buClr>
              <a:buSzPts val="3000"/>
            </a:pPr>
            <a:r>
              <a:rPr lang="es-CO" sz="3000" b="1" dirty="0">
                <a:solidFill>
                  <a:srgbClr val="002060"/>
                </a:solidFill>
                <a:latin typeface="Helvetica Neue"/>
                <a:sym typeface="Helvetica Neue"/>
              </a:rPr>
              <a:t>Resultados de Investigación</a:t>
            </a:r>
            <a:endParaRPr dirty="0"/>
          </a:p>
        </p:txBody>
      </p:sp>
      <p:sp>
        <p:nvSpPr>
          <p:cNvPr id="9" name="CuadroTexto 8">
            <a:extLst>
              <a:ext uri="{FF2B5EF4-FFF2-40B4-BE49-F238E27FC236}">
                <a16:creationId xmlns:a16="http://schemas.microsoft.com/office/drawing/2014/main" id="{49F86136-2162-40A8-AD25-B92B1201EBED}"/>
              </a:ext>
            </a:extLst>
          </p:cNvPr>
          <p:cNvSpPr txBox="1"/>
          <p:nvPr/>
        </p:nvSpPr>
        <p:spPr>
          <a:xfrm>
            <a:off x="520465" y="2270309"/>
            <a:ext cx="9577122" cy="39549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s-CO" sz="1600" b="1" dirty="0">
                <a:latin typeface="Helvetica Neue" panose="020B0604020202020204" charset="0"/>
              </a:rPr>
              <a:t>En paralelo, el enfoque cualitativo aportó una visión más humana y contextual. Las entrevistas con profesionales en nutrición ofrecieron un panorama general de las deficiencias en la educación nutricional actual, así como recomendaciones específicas para mejorarla mediante herramientas digitales. La validación con usuarios de diferentes edades permitió conocer el nivel de usabilidad, accesibilidad y satisfacción con la interfaz del software, lo cual facilitó ajustes significativos en el diseño y navegación.</a:t>
            </a:r>
          </a:p>
          <a:p>
            <a:pPr algn="just"/>
            <a:r>
              <a:rPr lang="es-CO" sz="1600" b="1" dirty="0">
                <a:latin typeface="Helvetica Neue" panose="020B0604020202020204" charset="0"/>
              </a:rPr>
              <a:t>También se realizaron pruebas funcionales y de integración para verificar el correcto funcionamiento del software, generando informes detallados que permitieron implementar mejoras continuas. Finalmente, la implementación en entornos reales, junto con la creación de materiales formativos como manuales y tutoriales, favoreció su aceptación entre los usuarios y permitió evidenciar un impacto positivo en la adopción de hábitos alimenticios saludables.</a:t>
            </a:r>
          </a:p>
          <a:p>
            <a:pPr algn="just"/>
            <a:r>
              <a:rPr lang="es-CO" sz="1600" b="1" dirty="0">
                <a:latin typeface="Helvetica Neue" panose="020B0604020202020204" charset="0"/>
              </a:rPr>
              <a:t>Este enfoque mixto se consolidó como una estrategia clave para enfrentar la complejidad del problema y garantizar que la solución tecnológica propuesta fuese integral, efectiva y contextualizada.</a:t>
            </a:r>
          </a:p>
          <a:p>
            <a:pPr algn="l"/>
            <a:endParaRPr lang="es-ES" sz="2700" dirty="0">
              <a:latin typeface="Helvetica Neue"/>
            </a:endParaRPr>
          </a:p>
        </p:txBody>
      </p:sp>
    </p:spTree>
    <p:extLst>
      <p:ext uri="{BB962C8B-B14F-4D97-AF65-F5344CB8AC3E}">
        <p14:creationId xmlns:p14="http://schemas.microsoft.com/office/powerpoint/2010/main" val="172713539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CC420A70-F914-422B-8BC5-35B75996DD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3862" y="332609"/>
            <a:ext cx="1573948" cy="984359"/>
          </a:xfrm>
          <a:prstGeom prst="rect">
            <a:avLst/>
          </a:prstGeom>
        </p:spPr>
      </p:pic>
      <p:sp>
        <p:nvSpPr>
          <p:cNvPr id="17" name="Título 1">
            <a:extLst>
              <a:ext uri="{FF2B5EF4-FFF2-40B4-BE49-F238E27FC236}">
                <a16:creationId xmlns:a16="http://schemas.microsoft.com/office/drawing/2014/main" id="{6B481272-0A66-40A3-A43F-6ABE95DEDFCA}"/>
              </a:ext>
            </a:extLst>
          </p:cNvPr>
          <p:cNvSpPr txBox="1">
            <a:spLocks/>
          </p:cNvSpPr>
          <p:nvPr/>
        </p:nvSpPr>
        <p:spPr>
          <a:xfrm>
            <a:off x="541341" y="2856207"/>
            <a:ext cx="5422138" cy="1357574"/>
          </a:xfrm>
          <a:prstGeom prst="rect">
            <a:avLst/>
          </a:prstGeom>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s-ES" sz="7200" dirty="0">
                <a:solidFill>
                  <a:srgbClr val="2D438E"/>
                </a:solidFill>
                <a:latin typeface="Anton" pitchFamily="2" charset="0"/>
              </a:rPr>
              <a:t>¡GRACIAS!</a:t>
            </a:r>
            <a:endParaRPr lang="es-CO" sz="7200" dirty="0">
              <a:solidFill>
                <a:srgbClr val="2D438E"/>
              </a:solidFill>
              <a:latin typeface="Anton" pitchFamily="2" charset="0"/>
            </a:endParaRPr>
          </a:p>
        </p:txBody>
      </p:sp>
    </p:spTree>
    <p:extLst>
      <p:ext uri="{BB962C8B-B14F-4D97-AF65-F5344CB8AC3E}">
        <p14:creationId xmlns:p14="http://schemas.microsoft.com/office/powerpoint/2010/main" val="8935237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CC420A70-F914-422B-8BC5-35B75996DD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9161" y="335448"/>
            <a:ext cx="1573948" cy="984359"/>
          </a:xfrm>
          <a:prstGeom prst="rect">
            <a:avLst/>
          </a:prstGeom>
        </p:spPr>
      </p:pic>
      <p:pic>
        <p:nvPicPr>
          <p:cNvPr id="9" name="Imagen 8">
            <a:extLst>
              <a:ext uri="{FF2B5EF4-FFF2-40B4-BE49-F238E27FC236}">
                <a16:creationId xmlns:a16="http://schemas.microsoft.com/office/drawing/2014/main" id="{6319D199-6B85-45BB-B64F-9167A8C575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flipH="1">
            <a:off x="7372088" y="2751115"/>
            <a:ext cx="78121" cy="538168"/>
          </a:xfrm>
          <a:prstGeom prst="rect">
            <a:avLst/>
          </a:prstGeom>
        </p:spPr>
      </p:pic>
      <p:sp>
        <p:nvSpPr>
          <p:cNvPr id="11" name="Subtítulo 2">
            <a:extLst>
              <a:ext uri="{FF2B5EF4-FFF2-40B4-BE49-F238E27FC236}">
                <a16:creationId xmlns:a16="http://schemas.microsoft.com/office/drawing/2014/main" id="{53AB549D-C49A-4A8F-9ECE-163C371795A6}"/>
              </a:ext>
            </a:extLst>
          </p:cNvPr>
          <p:cNvSpPr txBox="1">
            <a:spLocks/>
          </p:cNvSpPr>
          <p:nvPr/>
        </p:nvSpPr>
        <p:spPr>
          <a:xfrm>
            <a:off x="7033003" y="3450763"/>
            <a:ext cx="4155042" cy="187267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dirty="0">
              <a:latin typeface="Antonio" pitchFamily="2" charset="0"/>
              <a:cs typeface="Arial" panose="020B0604020202020204" pitchFamily="34" charset="0"/>
            </a:endParaRPr>
          </a:p>
        </p:txBody>
      </p:sp>
      <p:sp>
        <p:nvSpPr>
          <p:cNvPr id="8" name="Google Shape;95;p2">
            <a:extLst>
              <a:ext uri="{FF2B5EF4-FFF2-40B4-BE49-F238E27FC236}">
                <a16:creationId xmlns:a16="http://schemas.microsoft.com/office/drawing/2014/main" id="{3F147CB2-7FFF-44D9-8474-9764E3C7BEEE}"/>
              </a:ext>
            </a:extLst>
          </p:cNvPr>
          <p:cNvSpPr txBox="1">
            <a:spLocks/>
          </p:cNvSpPr>
          <p:nvPr/>
        </p:nvSpPr>
        <p:spPr>
          <a:xfrm>
            <a:off x="4671022" y="1795161"/>
            <a:ext cx="6774366" cy="849723"/>
          </a:xfrm>
          <a:prstGeom prst="rect">
            <a:avLst/>
          </a:prstGeom>
          <a:noFill/>
          <a:ln>
            <a:noFill/>
          </a:ln>
        </p:spPr>
        <p:txBody>
          <a:bodyPr spcFirstLastPara="1" vert="horz" wrap="square" lIns="91425" tIns="45700" rIns="91425" bIns="45700" rtlCol="0" anchor="b" anchorCtr="0">
            <a:normAutofit fontScale="925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buClr>
                <a:srgbClr val="002060"/>
              </a:buClr>
              <a:buSzPts val="3000"/>
              <a:buFont typeface="Helvetica Neue"/>
              <a:buNone/>
            </a:pPr>
            <a:r>
              <a:rPr lang="es-CO" sz="4400" b="1" dirty="0">
                <a:solidFill>
                  <a:srgbClr val="002060"/>
                </a:solidFill>
                <a:latin typeface="Helvetica Neue"/>
                <a:ea typeface="Helvetica Neue"/>
                <a:cs typeface="Helvetica Neue"/>
                <a:sym typeface="Helvetica Neue"/>
              </a:rPr>
              <a:t>Descripción del Problema</a:t>
            </a:r>
            <a:endParaRPr lang="es-CO" sz="8800" dirty="0"/>
          </a:p>
        </p:txBody>
      </p:sp>
      <p:sp>
        <p:nvSpPr>
          <p:cNvPr id="10" name="CuadroTexto 9">
            <a:extLst>
              <a:ext uri="{FF2B5EF4-FFF2-40B4-BE49-F238E27FC236}">
                <a16:creationId xmlns:a16="http://schemas.microsoft.com/office/drawing/2014/main" id="{CE229A88-9DD5-4103-AB37-5DC6505AB338}"/>
              </a:ext>
            </a:extLst>
          </p:cNvPr>
          <p:cNvSpPr txBox="1"/>
          <p:nvPr/>
        </p:nvSpPr>
        <p:spPr>
          <a:xfrm>
            <a:off x="3376908" y="3395514"/>
            <a:ext cx="8068480" cy="34624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s-ES" sz="2400" b="1" dirty="0">
                <a:solidFill>
                  <a:schemeClr val="tx1"/>
                </a:solidFill>
                <a:latin typeface="Helvetica Neue" panose="020B0604020202020204" charset="0"/>
              </a:rPr>
              <a:t>En Cartagena de Indias, la obesidad y la desnutrición son dos graves problemas de salud pública que afectan a diversos sectores de la población, aumentando el riesgo de enfermedades crónicas como diabetes, hipertensión y trastornos cardiovasculares. Esto no solo perjudica la calidad de vida de las personas, sino que también incrementa la carga sobre el sistema de salud.</a:t>
            </a:r>
            <a:endParaRPr lang="es-CO" sz="2400" b="1" dirty="0">
              <a:solidFill>
                <a:schemeClr val="tx1"/>
              </a:solidFill>
              <a:latin typeface="Helvetica Neue" panose="020B0604020202020204" charset="0"/>
            </a:endParaRPr>
          </a:p>
          <a:p>
            <a:pPr algn="just"/>
            <a:endParaRPr lang="es-ES" sz="2700" dirty="0">
              <a:latin typeface="Helvetica Neue"/>
            </a:endParaRPr>
          </a:p>
        </p:txBody>
      </p:sp>
    </p:spTree>
    <p:extLst>
      <p:ext uri="{BB962C8B-B14F-4D97-AF65-F5344CB8AC3E}">
        <p14:creationId xmlns:p14="http://schemas.microsoft.com/office/powerpoint/2010/main" val="26747222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CC420A70-F914-422B-8BC5-35B75996DD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9161" y="335448"/>
            <a:ext cx="1573948" cy="984359"/>
          </a:xfrm>
          <a:prstGeom prst="rect">
            <a:avLst/>
          </a:prstGeom>
        </p:spPr>
      </p:pic>
      <p:pic>
        <p:nvPicPr>
          <p:cNvPr id="9" name="Imagen 8">
            <a:extLst>
              <a:ext uri="{FF2B5EF4-FFF2-40B4-BE49-F238E27FC236}">
                <a16:creationId xmlns:a16="http://schemas.microsoft.com/office/drawing/2014/main" id="{6319D199-6B85-45BB-B64F-9167A8C575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6200000" flipH="1">
            <a:off x="7372088" y="2751115"/>
            <a:ext cx="78121" cy="538168"/>
          </a:xfrm>
          <a:prstGeom prst="rect">
            <a:avLst/>
          </a:prstGeom>
        </p:spPr>
      </p:pic>
      <p:sp>
        <p:nvSpPr>
          <p:cNvPr id="11" name="Subtítulo 2">
            <a:extLst>
              <a:ext uri="{FF2B5EF4-FFF2-40B4-BE49-F238E27FC236}">
                <a16:creationId xmlns:a16="http://schemas.microsoft.com/office/drawing/2014/main" id="{53AB549D-C49A-4A8F-9ECE-163C371795A6}"/>
              </a:ext>
            </a:extLst>
          </p:cNvPr>
          <p:cNvSpPr txBox="1">
            <a:spLocks/>
          </p:cNvSpPr>
          <p:nvPr/>
        </p:nvSpPr>
        <p:spPr>
          <a:xfrm>
            <a:off x="7033003" y="3450763"/>
            <a:ext cx="4155042" cy="187267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endParaRPr lang="es-CO" sz="1800" dirty="0">
              <a:latin typeface="Antonio" pitchFamily="2" charset="0"/>
              <a:cs typeface="Arial" panose="020B0604020202020204" pitchFamily="34" charset="0"/>
            </a:endParaRPr>
          </a:p>
        </p:txBody>
      </p:sp>
      <p:sp>
        <p:nvSpPr>
          <p:cNvPr id="8" name="Google Shape;95;p2">
            <a:extLst>
              <a:ext uri="{FF2B5EF4-FFF2-40B4-BE49-F238E27FC236}">
                <a16:creationId xmlns:a16="http://schemas.microsoft.com/office/drawing/2014/main" id="{3F147CB2-7FFF-44D9-8474-9764E3C7BEEE}"/>
              </a:ext>
            </a:extLst>
          </p:cNvPr>
          <p:cNvSpPr txBox="1">
            <a:spLocks/>
          </p:cNvSpPr>
          <p:nvPr/>
        </p:nvSpPr>
        <p:spPr>
          <a:xfrm>
            <a:off x="4671022" y="1795161"/>
            <a:ext cx="6774366" cy="849723"/>
          </a:xfrm>
          <a:prstGeom prst="rect">
            <a:avLst/>
          </a:prstGeom>
          <a:noFill/>
          <a:ln>
            <a:noFill/>
          </a:ln>
        </p:spPr>
        <p:txBody>
          <a:bodyPr spcFirstLastPara="1" vert="horz" wrap="square" lIns="91425" tIns="45700" rIns="91425" bIns="45700" rtlCol="0" anchor="b" anchorCtr="0">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spcBef>
                <a:spcPts val="0"/>
              </a:spcBef>
              <a:buClr>
                <a:srgbClr val="002060"/>
              </a:buClr>
              <a:buSzPts val="3000"/>
              <a:buFont typeface="Helvetica Neue"/>
              <a:buNone/>
            </a:pPr>
            <a:r>
              <a:rPr lang="es-CO" sz="4400" b="1" dirty="0">
                <a:solidFill>
                  <a:srgbClr val="002060"/>
                </a:solidFill>
                <a:latin typeface="Helvetica Neue"/>
                <a:ea typeface="Helvetica Neue"/>
                <a:cs typeface="Helvetica Neue"/>
                <a:sym typeface="Helvetica Neue"/>
              </a:rPr>
              <a:t>Pregunta Problema</a:t>
            </a:r>
            <a:endParaRPr lang="es-CO" sz="8800" dirty="0"/>
          </a:p>
        </p:txBody>
      </p:sp>
      <p:sp>
        <p:nvSpPr>
          <p:cNvPr id="3" name="CuadroTexto 2">
            <a:extLst>
              <a:ext uri="{FF2B5EF4-FFF2-40B4-BE49-F238E27FC236}">
                <a16:creationId xmlns:a16="http://schemas.microsoft.com/office/drawing/2014/main" id="{4D84EF09-4DF6-425B-BD40-B6B1D5012D95}"/>
              </a:ext>
            </a:extLst>
          </p:cNvPr>
          <p:cNvSpPr txBox="1"/>
          <p:nvPr/>
        </p:nvSpPr>
        <p:spPr>
          <a:xfrm>
            <a:off x="4490357" y="3648436"/>
            <a:ext cx="6266463" cy="2215991"/>
          </a:xfrm>
          <a:prstGeom prst="rect">
            <a:avLst/>
          </a:prstGeom>
          <a:noFill/>
        </p:spPr>
        <p:txBody>
          <a:bodyPr wrap="square" rtlCol="0">
            <a:spAutoFit/>
          </a:bodyPr>
          <a:lstStyle/>
          <a:p>
            <a:pPr algn="just"/>
            <a:r>
              <a:rPr lang="es-MX" sz="2400" b="1" dirty="0">
                <a:latin typeface="Helvetica Neue" panose="020B0604020202020204" charset="0"/>
              </a:rPr>
              <a:t>¿Cómo diseñar un sistema de agendamiento de citas eficiente y accesible para personas con obesidad y desnutrición, que les permita acceder a servicios de salud especializados?</a:t>
            </a:r>
            <a:endParaRPr lang="es-CO" sz="2400" b="1" dirty="0">
              <a:latin typeface="Helvetica Neue" panose="020B0604020202020204" charset="0"/>
            </a:endParaRPr>
          </a:p>
          <a:p>
            <a:pPr algn="just"/>
            <a:endParaRPr lang="es-CO" dirty="0"/>
          </a:p>
        </p:txBody>
      </p:sp>
    </p:spTree>
    <p:extLst>
      <p:ext uri="{BB962C8B-B14F-4D97-AF65-F5344CB8AC3E}">
        <p14:creationId xmlns:p14="http://schemas.microsoft.com/office/powerpoint/2010/main" val="27059706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CC420A70-F914-422B-8BC5-35B75996DD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9026" y="288314"/>
            <a:ext cx="1573948" cy="984359"/>
          </a:xfrm>
          <a:prstGeom prst="rect">
            <a:avLst/>
          </a:prstGeom>
        </p:spPr>
      </p:pic>
      <p:sp>
        <p:nvSpPr>
          <p:cNvPr id="8" name="Google Shape;95;p2">
            <a:extLst>
              <a:ext uri="{FF2B5EF4-FFF2-40B4-BE49-F238E27FC236}">
                <a16:creationId xmlns:a16="http://schemas.microsoft.com/office/drawing/2014/main" id="{1AD908B4-95F3-48E2-BFA5-A52B5DF179C0}"/>
              </a:ext>
            </a:extLst>
          </p:cNvPr>
          <p:cNvSpPr txBox="1">
            <a:spLocks noGrp="1"/>
          </p:cNvSpPr>
          <p:nvPr>
            <p:ph type="ctrTitle"/>
          </p:nvPr>
        </p:nvSpPr>
        <p:spPr>
          <a:xfrm>
            <a:off x="700627" y="1272673"/>
            <a:ext cx="6774366" cy="84972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002060"/>
              </a:buClr>
              <a:buSzPts val="3000"/>
              <a:buFont typeface="Helvetica Neue"/>
              <a:buNone/>
            </a:pPr>
            <a:r>
              <a:rPr lang="es-CO" sz="3000" b="1" dirty="0">
                <a:solidFill>
                  <a:srgbClr val="002060"/>
                </a:solidFill>
                <a:latin typeface="Helvetica Neue"/>
                <a:sym typeface="Helvetica Neue"/>
              </a:rPr>
              <a:t>Justificación</a:t>
            </a:r>
            <a:endParaRPr dirty="0"/>
          </a:p>
        </p:txBody>
      </p:sp>
      <p:sp>
        <p:nvSpPr>
          <p:cNvPr id="9" name="CuadroTexto 8">
            <a:extLst>
              <a:ext uri="{FF2B5EF4-FFF2-40B4-BE49-F238E27FC236}">
                <a16:creationId xmlns:a16="http://schemas.microsoft.com/office/drawing/2014/main" id="{F3E5A6C2-1D4B-42ED-B646-E8ECBDF4AE3E}"/>
              </a:ext>
            </a:extLst>
          </p:cNvPr>
          <p:cNvSpPr txBox="1"/>
          <p:nvPr/>
        </p:nvSpPr>
        <p:spPr>
          <a:xfrm>
            <a:off x="2072227" y="2345872"/>
            <a:ext cx="7691172" cy="378565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s-ES" sz="1800" b="1" dirty="0">
                <a:solidFill>
                  <a:schemeClr val="tx1"/>
                </a:solidFill>
                <a:latin typeface="Helvetica Neue" panose="020B0604020202020204" charset="0"/>
              </a:rPr>
              <a:t>En Cartagena de Indias, los altos índices de obesidad, desnutrición y enfermedades crónicas (como diabetes, hipertensión y trastornos cardiovasculares) representan un grave problema de salud pública, agravado por la falta de acceso a información nutricional confiable y la proliferación de mitos alimenticios en redes sociales. Además, las barreras en la  atención profesional (demoras en citas, trámites engorrosos y limitada disponibilidad de especialistas) dificultan la adopción de hábitos saludables en la población.</a:t>
            </a:r>
          </a:p>
          <a:p>
            <a:pPr algn="just"/>
            <a:r>
              <a:rPr lang="es-ES" sz="1800" b="1" dirty="0">
                <a:solidFill>
                  <a:schemeClr val="tx1"/>
                </a:solidFill>
                <a:latin typeface="Helvetica Neue" panose="020B0604020202020204" charset="0"/>
              </a:rPr>
              <a:t>Este proyecto se justifica en tres ejes fundamentales:</a:t>
            </a:r>
          </a:p>
          <a:p>
            <a:r>
              <a:rPr lang="es-CO" sz="1800" b="1" dirty="0">
                <a:solidFill>
                  <a:schemeClr val="tx1"/>
                </a:solidFill>
                <a:latin typeface="Helvetica Neue" panose="020B0604020202020204" charset="0"/>
              </a:rPr>
              <a:t>1. Necesidad Educativa Urgente</a:t>
            </a:r>
          </a:p>
          <a:p>
            <a:r>
              <a:rPr lang="es-ES" sz="1800" b="1" dirty="0">
                <a:solidFill>
                  <a:schemeClr val="tx1"/>
                </a:solidFill>
                <a:latin typeface="Helvetica Neue" panose="020B0604020202020204" charset="0"/>
              </a:rPr>
              <a:t>2. Innovación Tecnológica para la Salud Pública</a:t>
            </a:r>
          </a:p>
          <a:p>
            <a:r>
              <a:rPr lang="es-ES" sz="1800" b="1" dirty="0">
                <a:solidFill>
                  <a:schemeClr val="tx1"/>
                </a:solidFill>
                <a:latin typeface="Helvetica Neue" panose="020B0604020202020204" charset="0"/>
              </a:rPr>
              <a:t>3. Impacto Social y Económico</a:t>
            </a:r>
          </a:p>
          <a:p>
            <a:pPr algn="l"/>
            <a:endParaRPr lang="es-ES" sz="2000" dirty="0">
              <a:latin typeface="Helvetica Neue"/>
            </a:endParaRPr>
          </a:p>
        </p:txBody>
      </p:sp>
    </p:spTree>
    <p:extLst>
      <p:ext uri="{BB962C8B-B14F-4D97-AF65-F5344CB8AC3E}">
        <p14:creationId xmlns:p14="http://schemas.microsoft.com/office/powerpoint/2010/main" val="11651715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 name="Imagen 9">
            <a:extLst>
              <a:ext uri="{FF2B5EF4-FFF2-40B4-BE49-F238E27FC236}">
                <a16:creationId xmlns:a16="http://schemas.microsoft.com/office/drawing/2014/main" id="{CB496968-6B91-47BA-9C75-4E49B117A112}"/>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201759"/>
            <a:ext cx="12192000" cy="5721874"/>
          </a:xfrm>
          <a:prstGeom prst="rect">
            <a:avLst/>
          </a:prstGeom>
          <a:noFill/>
          <a:ln>
            <a:noFill/>
          </a:ln>
        </p:spPr>
      </p:pic>
      <p:pic>
        <p:nvPicPr>
          <p:cNvPr id="7" name="Imagen 6">
            <a:extLst>
              <a:ext uri="{FF2B5EF4-FFF2-40B4-BE49-F238E27FC236}">
                <a16:creationId xmlns:a16="http://schemas.microsoft.com/office/drawing/2014/main" id="{CC420A70-F914-422B-8BC5-35B75996DD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309026" y="288314"/>
            <a:ext cx="1573948" cy="984359"/>
          </a:xfrm>
          <a:prstGeom prst="rect">
            <a:avLst/>
          </a:prstGeom>
        </p:spPr>
      </p:pic>
      <p:sp>
        <p:nvSpPr>
          <p:cNvPr id="8" name="Google Shape;95;p2">
            <a:extLst>
              <a:ext uri="{FF2B5EF4-FFF2-40B4-BE49-F238E27FC236}">
                <a16:creationId xmlns:a16="http://schemas.microsoft.com/office/drawing/2014/main" id="{1AD908B4-95F3-48E2-BFA5-A52B5DF179C0}"/>
              </a:ext>
            </a:extLst>
          </p:cNvPr>
          <p:cNvSpPr txBox="1">
            <a:spLocks noGrp="1"/>
          </p:cNvSpPr>
          <p:nvPr>
            <p:ph type="ctrTitle"/>
          </p:nvPr>
        </p:nvSpPr>
        <p:spPr>
          <a:xfrm>
            <a:off x="7531188" y="288314"/>
            <a:ext cx="6774366" cy="84972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002060"/>
              </a:buClr>
              <a:buSzPts val="3000"/>
              <a:buFont typeface="Helvetica Neue"/>
              <a:buNone/>
            </a:pPr>
            <a:r>
              <a:rPr lang="es-CO" sz="3000" b="1" dirty="0">
                <a:solidFill>
                  <a:srgbClr val="002060"/>
                </a:solidFill>
                <a:latin typeface="Helvetica Neue"/>
                <a:sym typeface="Helvetica Neue"/>
              </a:rPr>
              <a:t>Árbol Problema</a:t>
            </a:r>
            <a:endParaRPr dirty="0"/>
          </a:p>
        </p:txBody>
      </p:sp>
    </p:spTree>
    <p:extLst>
      <p:ext uri="{BB962C8B-B14F-4D97-AF65-F5344CB8AC3E}">
        <p14:creationId xmlns:p14="http://schemas.microsoft.com/office/powerpoint/2010/main" val="3550344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CC420A70-F914-422B-8BC5-35B75996DD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9026" y="288314"/>
            <a:ext cx="1573948" cy="984359"/>
          </a:xfrm>
          <a:prstGeom prst="rect">
            <a:avLst/>
          </a:prstGeom>
        </p:spPr>
      </p:pic>
      <p:sp>
        <p:nvSpPr>
          <p:cNvPr id="13" name="Google Shape;95;p2">
            <a:extLst>
              <a:ext uri="{FF2B5EF4-FFF2-40B4-BE49-F238E27FC236}">
                <a16:creationId xmlns:a16="http://schemas.microsoft.com/office/drawing/2014/main" id="{55C9C432-A49B-43F8-9782-5B706D55D6FD}"/>
              </a:ext>
            </a:extLst>
          </p:cNvPr>
          <p:cNvSpPr txBox="1">
            <a:spLocks noGrp="1"/>
          </p:cNvSpPr>
          <p:nvPr>
            <p:ph type="ctrTitle"/>
          </p:nvPr>
        </p:nvSpPr>
        <p:spPr>
          <a:xfrm>
            <a:off x="1956593" y="1721442"/>
            <a:ext cx="9192715" cy="849723"/>
          </a:xfrm>
          <a:prstGeom prst="rect">
            <a:avLst/>
          </a:prstGeom>
          <a:noFill/>
          <a:ln>
            <a:noFill/>
          </a:ln>
        </p:spPr>
        <p:txBody>
          <a:bodyPr spcFirstLastPara="1" wrap="square" lIns="91425" tIns="45700" rIns="91425" bIns="45700" anchor="b" anchorCtr="0">
            <a:normAutofit/>
          </a:bodyPr>
          <a:lstStyle/>
          <a:p>
            <a:pPr algn="l">
              <a:buClr>
                <a:srgbClr val="002060"/>
              </a:buClr>
              <a:buSzPts val="3000"/>
            </a:pPr>
            <a:r>
              <a:rPr lang="es-CO" sz="5400" b="1" dirty="0">
                <a:solidFill>
                  <a:srgbClr val="002060"/>
                </a:solidFill>
                <a:latin typeface="Helvetica Neue"/>
                <a:sym typeface="Helvetica Neue"/>
              </a:rPr>
              <a:t>Objetivo General</a:t>
            </a:r>
            <a:endParaRPr sz="11500" dirty="0"/>
          </a:p>
        </p:txBody>
      </p:sp>
      <p:sp>
        <p:nvSpPr>
          <p:cNvPr id="14" name="CuadroTexto 13">
            <a:extLst>
              <a:ext uri="{FF2B5EF4-FFF2-40B4-BE49-F238E27FC236}">
                <a16:creationId xmlns:a16="http://schemas.microsoft.com/office/drawing/2014/main" id="{E429B754-180E-4566-990B-012465C62CAD}"/>
              </a:ext>
            </a:extLst>
          </p:cNvPr>
          <p:cNvSpPr txBox="1"/>
          <p:nvPr/>
        </p:nvSpPr>
        <p:spPr>
          <a:xfrm>
            <a:off x="1956293" y="2925687"/>
            <a:ext cx="7955151" cy="30931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s-MX" sz="2800" b="1" dirty="0">
                <a:latin typeface="Helvetica Neue" panose="020B0604020202020204" charset="0"/>
              </a:rPr>
              <a:t>Desarrollar un software educativo de nutrición que promueva hábitos saludables en la población de Cartagena de Indias, integrando un sistema eficiente de agendamiento de citas con especialistas en nutrición.</a:t>
            </a:r>
            <a:endParaRPr lang="es-CO" sz="2800" b="1" dirty="0">
              <a:latin typeface="Helvetica Neue" panose="020B0604020202020204" charset="0"/>
            </a:endParaRPr>
          </a:p>
          <a:p>
            <a:pPr algn="just"/>
            <a:endParaRPr lang="es-ES" sz="2700" dirty="0">
              <a:latin typeface="Helvetica Neue"/>
            </a:endParaRPr>
          </a:p>
        </p:txBody>
      </p:sp>
    </p:spTree>
    <p:extLst>
      <p:ext uri="{BB962C8B-B14F-4D97-AF65-F5344CB8AC3E}">
        <p14:creationId xmlns:p14="http://schemas.microsoft.com/office/powerpoint/2010/main" val="30102449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CC420A70-F914-422B-8BC5-35B75996DD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9026" y="288314"/>
            <a:ext cx="1573948" cy="984359"/>
          </a:xfrm>
          <a:prstGeom prst="rect">
            <a:avLst/>
          </a:prstGeom>
        </p:spPr>
      </p:pic>
      <p:sp>
        <p:nvSpPr>
          <p:cNvPr id="8" name="Google Shape;95;p2">
            <a:extLst>
              <a:ext uri="{FF2B5EF4-FFF2-40B4-BE49-F238E27FC236}">
                <a16:creationId xmlns:a16="http://schemas.microsoft.com/office/drawing/2014/main" id="{1AD908B4-95F3-48E2-BFA5-A52B5DF179C0}"/>
              </a:ext>
            </a:extLst>
          </p:cNvPr>
          <p:cNvSpPr txBox="1">
            <a:spLocks noGrp="1"/>
          </p:cNvSpPr>
          <p:nvPr>
            <p:ph type="ctrTitle"/>
          </p:nvPr>
        </p:nvSpPr>
        <p:spPr>
          <a:xfrm>
            <a:off x="700627" y="1272673"/>
            <a:ext cx="6774366" cy="849723"/>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rgbClr val="002060"/>
              </a:buClr>
              <a:buSzPts val="3000"/>
              <a:buFont typeface="Helvetica Neue"/>
              <a:buNone/>
            </a:pPr>
            <a:r>
              <a:rPr lang="es-CO" sz="3000" b="1" dirty="0">
                <a:solidFill>
                  <a:srgbClr val="002060"/>
                </a:solidFill>
                <a:latin typeface="Helvetica Neue"/>
                <a:sym typeface="Helvetica Neue"/>
              </a:rPr>
              <a:t>Objetivos Específicos</a:t>
            </a:r>
            <a:endParaRPr dirty="0"/>
          </a:p>
        </p:txBody>
      </p:sp>
      <p:sp>
        <p:nvSpPr>
          <p:cNvPr id="9" name="CuadroTexto 8">
            <a:extLst>
              <a:ext uri="{FF2B5EF4-FFF2-40B4-BE49-F238E27FC236}">
                <a16:creationId xmlns:a16="http://schemas.microsoft.com/office/drawing/2014/main" id="{F3E5A6C2-1D4B-42ED-B646-E8ECBDF4AE3E}"/>
              </a:ext>
            </a:extLst>
          </p:cNvPr>
          <p:cNvSpPr txBox="1"/>
          <p:nvPr/>
        </p:nvSpPr>
        <p:spPr>
          <a:xfrm>
            <a:off x="993321" y="2442132"/>
            <a:ext cx="9780813" cy="347787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lvl="0" indent="-285750">
              <a:buFont typeface="Arial" panose="020B0604020202020204" pitchFamily="34" charset="0"/>
              <a:buChar char="•"/>
            </a:pPr>
            <a:r>
              <a:rPr lang="es-MX" sz="2000" b="1" dirty="0">
                <a:latin typeface="Helvetica Neue" panose="020B0604020202020204" charset="0"/>
              </a:rPr>
              <a:t>Analizar las necesidades de la población cartagenera en términos de educación nutricional y acceso a servicios de salud especializados.</a:t>
            </a:r>
            <a:endParaRPr lang="es-CO" sz="2000" b="1" dirty="0">
              <a:latin typeface="Helvetica Neue" panose="020B0604020202020204" charset="0"/>
            </a:endParaRPr>
          </a:p>
          <a:p>
            <a:pPr marL="285750" lvl="0" indent="-285750">
              <a:buFont typeface="Arial" panose="020B0604020202020204" pitchFamily="34" charset="0"/>
              <a:buChar char="•"/>
            </a:pPr>
            <a:r>
              <a:rPr lang="es-MX" sz="2000" b="1" dirty="0">
                <a:latin typeface="Helvetica Neue" panose="020B0604020202020204" charset="0"/>
              </a:rPr>
              <a:t>Diseñar la arquitectura del software, considerando la interfaz de usuario, las funcionalidades clave y la accesibilidad para diferentes grupos de edad.</a:t>
            </a:r>
            <a:endParaRPr lang="es-CO" sz="2000" b="1" dirty="0">
              <a:latin typeface="Helvetica Neue" panose="020B0604020202020204" charset="0"/>
            </a:endParaRPr>
          </a:p>
          <a:p>
            <a:pPr marL="285750" lvl="0" indent="-285750">
              <a:buFont typeface="Arial" panose="020B0604020202020204" pitchFamily="34" charset="0"/>
              <a:buChar char="•"/>
            </a:pPr>
            <a:r>
              <a:rPr lang="es-MX" sz="2000" b="1" dirty="0">
                <a:latin typeface="Helvetica Neue" panose="020B0604020202020204" charset="0"/>
              </a:rPr>
              <a:t>Codificar el software utilizando tecnologías adecuadas que garanticen su correcto funcionamiento y escalabilidad.</a:t>
            </a:r>
            <a:endParaRPr lang="es-CO" sz="2000" b="1" dirty="0">
              <a:latin typeface="Helvetica Neue" panose="020B0604020202020204" charset="0"/>
            </a:endParaRPr>
          </a:p>
          <a:p>
            <a:pPr marL="285750" lvl="0" indent="-285750">
              <a:buFont typeface="Arial" panose="020B0604020202020204" pitchFamily="34" charset="0"/>
              <a:buChar char="•"/>
            </a:pPr>
            <a:r>
              <a:rPr lang="es-MX" sz="2000" b="1" dirty="0">
                <a:latin typeface="Helvetica Neue" panose="020B0604020202020204" charset="0"/>
              </a:rPr>
              <a:t>Verificar (Testear) el software a través de pruebas funcionales y de usabilidad, asegurando que cumpla con los requerimientos establecidos.</a:t>
            </a:r>
            <a:endParaRPr lang="es-CO" sz="2000" b="1" dirty="0">
              <a:latin typeface="Helvetica Neue" panose="020B0604020202020204" charset="0"/>
            </a:endParaRPr>
          </a:p>
          <a:p>
            <a:pPr marL="285750" lvl="0" indent="-285750">
              <a:buFont typeface="Arial" panose="020B0604020202020204" pitchFamily="34" charset="0"/>
              <a:buChar char="•"/>
            </a:pPr>
            <a:r>
              <a:rPr lang="es-MX" sz="2000" b="1" dirty="0">
                <a:latin typeface="Helvetica Neue" panose="020B0604020202020204" charset="0"/>
              </a:rPr>
              <a:t>Implementar el software en entornos educativos y de salud, facilitando su adopción por parte de los usuarios finales.</a:t>
            </a:r>
            <a:endParaRPr lang="es-CO" sz="2000" b="1" dirty="0">
              <a:latin typeface="Helvetica Neue" panose="020B0604020202020204" charset="0"/>
            </a:endParaRPr>
          </a:p>
          <a:p>
            <a:pPr algn="l"/>
            <a:endParaRPr lang="es-ES" sz="2000" dirty="0">
              <a:latin typeface="Helvetica Neue"/>
            </a:endParaRPr>
          </a:p>
        </p:txBody>
      </p:sp>
    </p:spTree>
    <p:extLst>
      <p:ext uri="{BB962C8B-B14F-4D97-AF65-F5344CB8AC3E}">
        <p14:creationId xmlns:p14="http://schemas.microsoft.com/office/powerpoint/2010/main" val="16160420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CC420A70-F914-422B-8BC5-35B75996DD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9026" y="288314"/>
            <a:ext cx="1573948" cy="984359"/>
          </a:xfrm>
          <a:prstGeom prst="rect">
            <a:avLst/>
          </a:prstGeom>
        </p:spPr>
      </p:pic>
      <p:sp>
        <p:nvSpPr>
          <p:cNvPr id="9" name="Google Shape;95;p2">
            <a:extLst>
              <a:ext uri="{FF2B5EF4-FFF2-40B4-BE49-F238E27FC236}">
                <a16:creationId xmlns:a16="http://schemas.microsoft.com/office/drawing/2014/main" id="{063E097A-F420-4200-A9E6-C2107926CB06}"/>
              </a:ext>
            </a:extLst>
          </p:cNvPr>
          <p:cNvSpPr txBox="1">
            <a:spLocks noGrp="1"/>
          </p:cNvSpPr>
          <p:nvPr>
            <p:ph type="ctrTitle"/>
          </p:nvPr>
        </p:nvSpPr>
        <p:spPr>
          <a:xfrm>
            <a:off x="335014" y="995088"/>
            <a:ext cx="9948024" cy="849723"/>
          </a:xfrm>
          <a:prstGeom prst="rect">
            <a:avLst/>
          </a:prstGeom>
          <a:noFill/>
          <a:ln>
            <a:noFill/>
          </a:ln>
        </p:spPr>
        <p:txBody>
          <a:bodyPr spcFirstLastPara="1" wrap="square" lIns="91425" tIns="45700" rIns="91425" bIns="45700" anchor="b" anchorCtr="0">
            <a:noAutofit/>
          </a:bodyPr>
          <a:lstStyle/>
          <a:p>
            <a:pPr algn="l">
              <a:buClr>
                <a:srgbClr val="002060"/>
              </a:buClr>
              <a:buSzPts val="3000"/>
            </a:pPr>
            <a:r>
              <a:rPr lang="es-CO" sz="3600" b="1" dirty="0">
                <a:solidFill>
                  <a:srgbClr val="002060"/>
                </a:solidFill>
                <a:latin typeface="Helvetica Neue"/>
                <a:sym typeface="Helvetica Neue"/>
              </a:rPr>
              <a:t>Metodología de Investigación</a:t>
            </a:r>
            <a:endParaRPr sz="3600" dirty="0"/>
          </a:p>
        </p:txBody>
      </p:sp>
      <p:sp>
        <p:nvSpPr>
          <p:cNvPr id="10" name="CuadroTexto 9">
            <a:extLst>
              <a:ext uri="{FF2B5EF4-FFF2-40B4-BE49-F238E27FC236}">
                <a16:creationId xmlns:a16="http://schemas.microsoft.com/office/drawing/2014/main" id="{170D17D8-CE61-4E40-BDDE-D4907E02D21C}"/>
              </a:ext>
            </a:extLst>
          </p:cNvPr>
          <p:cNvSpPr txBox="1"/>
          <p:nvPr/>
        </p:nvSpPr>
        <p:spPr>
          <a:xfrm>
            <a:off x="182057" y="2122396"/>
            <a:ext cx="11674929" cy="3139321"/>
          </a:xfrm>
          <a:prstGeom prst="rect">
            <a:avLst/>
          </a:prstGeom>
          <a:noFill/>
        </p:spPr>
        <p:txBody>
          <a:bodyPr rot="0" spcFirstLastPara="0" vertOverflow="overflow" horzOverflow="overflow" vert="horz" wrap="square" lIns="91440" tIns="45720" rIns="91440" bIns="45720" numCol="2" spcCol="0" rtlCol="0" fromWordArt="0" anchor="t" anchorCtr="0" forceAA="0" compatLnSpc="1">
            <a:prstTxWarp prst="textNoShape">
              <a:avLst/>
            </a:prstTxWarp>
            <a:spAutoFit/>
          </a:bodyPr>
          <a:lstStyle/>
          <a:p>
            <a:r>
              <a:rPr lang="es-CO" sz="1800" b="1" dirty="0">
                <a:solidFill>
                  <a:srgbClr val="2D438E"/>
                </a:solidFill>
                <a:latin typeface="Helvetica Neue" panose="020B0604020202020204" charset="0"/>
              </a:rPr>
              <a:t>1 Tipo de investigación </a:t>
            </a:r>
          </a:p>
          <a:p>
            <a:r>
              <a:rPr lang="es-CO" sz="1800" b="1" dirty="0">
                <a:latin typeface="Helvetica Neue" panose="020B0604020202020204" charset="0"/>
              </a:rPr>
              <a:t> </a:t>
            </a:r>
          </a:p>
          <a:p>
            <a:r>
              <a:rPr lang="es-CO" sz="1800" b="1" dirty="0">
                <a:latin typeface="Helvetica Neue" panose="020B0604020202020204" charset="0"/>
              </a:rPr>
              <a:t>La investigación adopta un enfoque mixto, combinando:</a:t>
            </a:r>
          </a:p>
          <a:p>
            <a:r>
              <a:rPr lang="es-CO" sz="1800" b="1" dirty="0">
                <a:latin typeface="Helvetica Neue" panose="020B0604020202020204" charset="0"/>
              </a:rPr>
              <a:t> </a:t>
            </a:r>
          </a:p>
          <a:p>
            <a:r>
              <a:rPr lang="es-CO" sz="1800" b="1" dirty="0">
                <a:solidFill>
                  <a:srgbClr val="2D438E"/>
                </a:solidFill>
                <a:latin typeface="Helvetica Neue" panose="020B0604020202020204" charset="0"/>
              </a:rPr>
              <a:t>Paradigma positivista: </a:t>
            </a:r>
            <a:r>
              <a:rPr lang="es-CO" sz="1800" b="1" dirty="0">
                <a:latin typeface="Helvetica Neue" panose="020B0604020202020204" charset="0"/>
              </a:rPr>
              <a:t>para el análisis cuantitativo de datos epidemiológicos relacionados con problemas de nutrición.</a:t>
            </a:r>
          </a:p>
          <a:p>
            <a:endParaRPr lang="es-CO" b="1" dirty="0">
              <a:latin typeface="Helvetica Neue" panose="020B0604020202020204" charset="0"/>
            </a:endParaRPr>
          </a:p>
          <a:p>
            <a:endParaRPr lang="es-CO" sz="1800" b="1" dirty="0">
              <a:latin typeface="Helvetica Neue" panose="020B0604020202020204" charset="0"/>
            </a:endParaRPr>
          </a:p>
          <a:p>
            <a:r>
              <a:rPr lang="es-CO" sz="1800" b="1" dirty="0">
                <a:latin typeface="Helvetica Neue" panose="020B0604020202020204" charset="0"/>
              </a:rPr>
              <a:t> </a:t>
            </a:r>
          </a:p>
          <a:p>
            <a:r>
              <a:rPr lang="es-CO" sz="1800" b="1" dirty="0">
                <a:solidFill>
                  <a:srgbClr val="2D438E"/>
                </a:solidFill>
                <a:latin typeface="Helvetica Neue" panose="020B0604020202020204" charset="0"/>
              </a:rPr>
              <a:t>Paradigma interpretativo: </a:t>
            </a:r>
            <a:r>
              <a:rPr lang="es-CO" sz="1800" b="1" dirty="0">
                <a:latin typeface="Helvetica Neue" panose="020B0604020202020204" charset="0"/>
              </a:rPr>
              <a:t>para la exploración cualitativa de las percepciones y experiencias de los usuarios sobre el acceso a especialistas en nutrición.</a:t>
            </a:r>
          </a:p>
          <a:p>
            <a:r>
              <a:rPr lang="es-CO" sz="1800" dirty="0">
                <a:latin typeface="Helvetica Neue" panose="020B0604020202020204" charset="0"/>
              </a:rPr>
              <a:t> </a:t>
            </a:r>
          </a:p>
          <a:p>
            <a:pPr algn="l"/>
            <a:endParaRPr lang="es-ES" sz="2700" dirty="0">
              <a:latin typeface="Helvetica Neue"/>
            </a:endParaRPr>
          </a:p>
        </p:txBody>
      </p:sp>
    </p:spTree>
    <p:extLst>
      <p:ext uri="{BB962C8B-B14F-4D97-AF65-F5344CB8AC3E}">
        <p14:creationId xmlns:p14="http://schemas.microsoft.com/office/powerpoint/2010/main" val="34140786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CC420A70-F914-422B-8BC5-35B75996DDF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09026" y="288314"/>
            <a:ext cx="1573948" cy="984359"/>
          </a:xfrm>
          <a:prstGeom prst="rect">
            <a:avLst/>
          </a:prstGeom>
        </p:spPr>
      </p:pic>
      <p:sp>
        <p:nvSpPr>
          <p:cNvPr id="8" name="Google Shape;95;p2">
            <a:extLst>
              <a:ext uri="{FF2B5EF4-FFF2-40B4-BE49-F238E27FC236}">
                <a16:creationId xmlns:a16="http://schemas.microsoft.com/office/drawing/2014/main" id="{F9038A3D-B75B-4707-9B6C-780AFE5D4A3B}"/>
              </a:ext>
            </a:extLst>
          </p:cNvPr>
          <p:cNvSpPr txBox="1">
            <a:spLocks noGrp="1"/>
          </p:cNvSpPr>
          <p:nvPr>
            <p:ph type="ctrTitle"/>
          </p:nvPr>
        </p:nvSpPr>
        <p:spPr>
          <a:xfrm>
            <a:off x="1792805" y="1518325"/>
            <a:ext cx="6774366" cy="849723"/>
          </a:xfrm>
          <a:prstGeom prst="rect">
            <a:avLst/>
          </a:prstGeom>
          <a:noFill/>
          <a:ln>
            <a:noFill/>
          </a:ln>
        </p:spPr>
        <p:txBody>
          <a:bodyPr spcFirstLastPara="1" wrap="square" lIns="91425" tIns="45700" rIns="91425" bIns="45700" anchor="b" anchorCtr="0">
            <a:noAutofit/>
          </a:bodyPr>
          <a:lstStyle/>
          <a:p>
            <a:pPr algn="l">
              <a:buClr>
                <a:srgbClr val="002060"/>
              </a:buClr>
              <a:buSzPts val="3000"/>
            </a:pPr>
            <a:r>
              <a:rPr lang="es-CO" sz="3600" b="1" dirty="0">
                <a:solidFill>
                  <a:srgbClr val="002060"/>
                </a:solidFill>
                <a:latin typeface="Helvetica Neue"/>
                <a:sym typeface="Helvetica Neue"/>
              </a:rPr>
              <a:t>Metodología de Investigación</a:t>
            </a:r>
            <a:endParaRPr sz="3600" dirty="0"/>
          </a:p>
        </p:txBody>
      </p:sp>
      <p:sp>
        <p:nvSpPr>
          <p:cNvPr id="9" name="Rectángulo 8">
            <a:extLst>
              <a:ext uri="{FF2B5EF4-FFF2-40B4-BE49-F238E27FC236}">
                <a16:creationId xmlns:a16="http://schemas.microsoft.com/office/drawing/2014/main" id="{88438320-5FB3-455E-AF1C-1E69ED1CB001}"/>
              </a:ext>
            </a:extLst>
          </p:cNvPr>
          <p:cNvSpPr/>
          <p:nvPr/>
        </p:nvSpPr>
        <p:spPr>
          <a:xfrm>
            <a:off x="1453621" y="2613700"/>
            <a:ext cx="8866035" cy="3290837"/>
          </a:xfrm>
          <a:prstGeom prst="rect">
            <a:avLst/>
          </a:prstGeom>
        </p:spPr>
        <p:txBody>
          <a:bodyPr wrap="square">
            <a:spAutoFit/>
          </a:bodyPr>
          <a:lstStyle/>
          <a:p>
            <a:pPr indent="180340" algn="just">
              <a:lnSpc>
                <a:spcPct val="107000"/>
              </a:lnSpc>
              <a:tabLst>
                <a:tab pos="180340" algn="l"/>
                <a:tab pos="2700020" algn="ctr"/>
                <a:tab pos="4254500" algn="l"/>
              </a:tabLst>
            </a:pPr>
            <a:r>
              <a:rPr lang="es-ES" sz="2800" b="1" kern="100" dirty="0">
                <a:latin typeface="Helvetica Neue" panose="020B0604020202020204" charset="0"/>
                <a:ea typeface="Aptos"/>
                <a:cs typeface="Times New Roman" panose="02020603050405020304" pitchFamily="18" charset="0"/>
              </a:rPr>
              <a:t>Población y muestra</a:t>
            </a:r>
          </a:p>
          <a:p>
            <a:pPr indent="180340" algn="just">
              <a:lnSpc>
                <a:spcPct val="107000"/>
              </a:lnSpc>
              <a:tabLst>
                <a:tab pos="180340" algn="l"/>
                <a:tab pos="2700020" algn="ctr"/>
                <a:tab pos="4254500" algn="l"/>
              </a:tabLst>
            </a:pPr>
            <a:r>
              <a:rPr lang="es-CO" sz="2400" b="1" kern="100" dirty="0">
                <a:latin typeface="Helvetica Neue" panose="020B0604020202020204" charset="0"/>
                <a:ea typeface="Aptos"/>
                <a:cs typeface="Times New Roman" panose="02020603050405020304" pitchFamily="18" charset="0"/>
              </a:rPr>
              <a:t>La investigación se centra en habitantes de </a:t>
            </a:r>
            <a:r>
              <a:rPr lang="es-CO" sz="2400" b="1" kern="100" dirty="0" err="1">
                <a:latin typeface="Helvetica Neue" panose="020B0604020202020204" charset="0"/>
                <a:ea typeface="Aptos"/>
                <a:cs typeface="Times New Roman" panose="02020603050405020304" pitchFamily="18" charset="0"/>
              </a:rPr>
              <a:t>cartagena</a:t>
            </a:r>
            <a:r>
              <a:rPr lang="es-CO" sz="2400" b="1" kern="100" dirty="0">
                <a:latin typeface="Helvetica Neue" panose="020B0604020202020204" charset="0"/>
                <a:ea typeface="Aptos"/>
                <a:cs typeface="Times New Roman" panose="02020603050405020304" pitchFamily="18" charset="0"/>
              </a:rPr>
              <a:t> de indias afectados por obesidad y desnutrición, especialmente aquellos con dificultades de acceso a educación nutricional y asesoría especializada.</a:t>
            </a:r>
            <a:r>
              <a:rPr lang="es-CO" sz="2000" b="1" dirty="0">
                <a:latin typeface="Helvetica Neue" panose="020B0604020202020204" charset="0"/>
                <a:ea typeface="Calibri" panose="020F0502020204030204" pitchFamily="34" charset="0"/>
                <a:cs typeface="Times New Roman" panose="02020603050405020304" pitchFamily="18" charset="0"/>
              </a:rPr>
              <a:t> </a:t>
            </a:r>
            <a:r>
              <a:rPr lang="es-CO" sz="2400" b="1" kern="100" dirty="0">
                <a:latin typeface="Helvetica Neue" panose="020B0604020202020204" charset="0"/>
                <a:ea typeface="Aptos"/>
                <a:cs typeface="Times New Roman" panose="02020603050405020304" pitchFamily="18" charset="0"/>
              </a:rPr>
              <a:t>Para abordar esta problemática, se desarrolla un programa de agendamiento de citas con especialistas en nutrición, facilitando el acceso a orientación profesional.</a:t>
            </a:r>
            <a:endParaRPr lang="es-CO" sz="2000" b="1" dirty="0">
              <a:effectLst/>
              <a:latin typeface="Helvetica Neue" panose="020B060402020202020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043792199"/>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196</TotalTime>
  <Words>806</Words>
  <Application>Microsoft Office PowerPoint</Application>
  <PresentationFormat>Panorámica</PresentationFormat>
  <Paragraphs>44</Paragraphs>
  <Slides>12</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12</vt:i4>
      </vt:variant>
    </vt:vector>
  </HeadingPairs>
  <TitlesOfParts>
    <vt:vector size="19" baseType="lpstr">
      <vt:lpstr>Anton</vt:lpstr>
      <vt:lpstr>Antonio</vt:lpstr>
      <vt:lpstr>Arial</vt:lpstr>
      <vt:lpstr>Calibri</vt:lpstr>
      <vt:lpstr>Calibri Light</vt:lpstr>
      <vt:lpstr>Helvetica Neue</vt:lpstr>
      <vt:lpstr>Tema de Office</vt:lpstr>
      <vt:lpstr>SOFTWARE EDUCATIVO DE NUTRICIÓN PARA LA PROMOCIÓN DE HÁBITOS SALUDABLES EN CARTAGENA DE INDIAS</vt:lpstr>
      <vt:lpstr>Presentación de PowerPoint</vt:lpstr>
      <vt:lpstr>Presentación de PowerPoint</vt:lpstr>
      <vt:lpstr>Justificación</vt:lpstr>
      <vt:lpstr>Árbol Problema</vt:lpstr>
      <vt:lpstr>Objetivo General</vt:lpstr>
      <vt:lpstr>Objetivos Específicos</vt:lpstr>
      <vt:lpstr>Metodología de Investigación</vt:lpstr>
      <vt:lpstr>Metodología de Investigación</vt:lpstr>
      <vt:lpstr>Resultados de Investigación</vt:lpstr>
      <vt:lpstr>Resultados de Investigación</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XX</dc:title>
  <dc:creator>Duvan Peña Iriarte</dc:creator>
  <cp:lastModifiedBy>DELL</cp:lastModifiedBy>
  <cp:revision>22</cp:revision>
  <dcterms:created xsi:type="dcterms:W3CDTF">2025-01-15T15:44:09Z</dcterms:created>
  <dcterms:modified xsi:type="dcterms:W3CDTF">2025-05-15T01:57:07Z</dcterms:modified>
</cp:coreProperties>
</file>

<file path=docProps/thumbnail.jpeg>
</file>